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Economica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Lato Light"/>
      <p:regular r:id="rId57"/>
      <p:bold r:id="rId58"/>
      <p:italic r:id="rId59"/>
      <p:boldItalic r:id="rId60"/>
    </p:embeddedFont>
    <p:embeddedFont>
      <p:font typeface="Fira Sans Extra Condensed Medium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Economica-bold.fntdata"/><Relationship Id="rId45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Economica-boldItalic.fntdata"/><Relationship Id="rId47" Type="http://schemas.openxmlformats.org/officeDocument/2006/relationships/font" Target="fonts/Economica-italic.fntdata"/><Relationship Id="rId4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FiraSansExtraCondensedMedium-bold.fntdata"/><Relationship Id="rId61" Type="http://schemas.openxmlformats.org/officeDocument/2006/relationships/font" Target="fonts/FiraSansExtraCondensedMedium-regular.fntdata"/><Relationship Id="rId20" Type="http://schemas.openxmlformats.org/officeDocument/2006/relationships/slide" Target="slides/slide16.xml"/><Relationship Id="rId64" Type="http://schemas.openxmlformats.org/officeDocument/2006/relationships/font" Target="fonts/FiraSansExtraCondensedMedium-boldItalic.fntdata"/><Relationship Id="rId63" Type="http://schemas.openxmlformats.org/officeDocument/2006/relationships/font" Target="fonts/FiraSansExtraCondensedMedium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LatoLigh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Lat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7.xml"/><Relationship Id="rId55" Type="http://schemas.openxmlformats.org/officeDocument/2006/relationships/font" Target="fonts/Lato-italic.fntdata"/><Relationship Id="rId10" Type="http://schemas.openxmlformats.org/officeDocument/2006/relationships/slide" Target="slides/slide6.xml"/><Relationship Id="rId54" Type="http://schemas.openxmlformats.org/officeDocument/2006/relationships/font" Target="fonts/Lato-bold.fntdata"/><Relationship Id="rId13" Type="http://schemas.openxmlformats.org/officeDocument/2006/relationships/slide" Target="slides/slide9.xml"/><Relationship Id="rId57" Type="http://schemas.openxmlformats.org/officeDocument/2006/relationships/font" Target="fonts/LatoLight-regular.fntdata"/><Relationship Id="rId12" Type="http://schemas.openxmlformats.org/officeDocument/2006/relationships/slide" Target="slides/slide8.xml"/><Relationship Id="rId56" Type="http://schemas.openxmlformats.org/officeDocument/2006/relationships/font" Target="fonts/Lato-boldItalic.fntdata"/><Relationship Id="rId15" Type="http://schemas.openxmlformats.org/officeDocument/2006/relationships/slide" Target="slides/slide11.xml"/><Relationship Id="rId59" Type="http://schemas.openxmlformats.org/officeDocument/2006/relationships/font" Target="fonts/LatoLight-italic.fntdata"/><Relationship Id="rId14" Type="http://schemas.openxmlformats.org/officeDocument/2006/relationships/slide" Target="slides/slide10.xml"/><Relationship Id="rId58" Type="http://schemas.openxmlformats.org/officeDocument/2006/relationships/font" Target="fonts/Lato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c661d615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c661d615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230b522a3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230b522a3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81C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230b522a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230b522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230b522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230b522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230b522a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230b522a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230b522a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230b522a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230b522a3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230b522a3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230b522a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230b522a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230b522a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230b522a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2263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c661d615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ac661d615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c661d615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c661d615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30b522a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230b522a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c661d615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c661d615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230b522a3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230b522a3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230b522a3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230b522a3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230b522a3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230b522a3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230b522a3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230b522a3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230b522a3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230b522a3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230b522a3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230b522a3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230b522a3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230b522a3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230b522a3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230b522a3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230b522a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230b522a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30b522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230b522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sz="1600">
              <a:solidFill>
                <a:srgbClr val="313E4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230b522a3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230b522a3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230b522a3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230b522a3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230b522a3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230b522a3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230b522a3_1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230b522a3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230b522a3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230b522a3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230b522a3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230b522a3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a230b522a3_1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a230b522a3_1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230b522a3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230b522a3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230b522a3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230b522a3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661d615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661d615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230b522a3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230b522a3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sz="1600">
              <a:solidFill>
                <a:srgbClr val="313E4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563d59f7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563d59f7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230b522a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230b522a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13E4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230b522a3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230b522a3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13E4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230b522a3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230b522a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230b522a3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230b522a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230b522a3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230b522a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81C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219000" y="1424750"/>
            <a:ext cx="23394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2"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1564750" y="1911546"/>
            <a:ext cx="1647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1"/>
          <p:cNvSpPr txBox="1"/>
          <p:nvPr>
            <p:ph hasCustomPrompt="1" idx="3" type="title"/>
          </p:nvPr>
        </p:nvSpPr>
        <p:spPr>
          <a:xfrm>
            <a:off x="1219000" y="2434641"/>
            <a:ext cx="23394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4" type="subTitle"/>
          </p:nvPr>
        </p:nvSpPr>
        <p:spPr>
          <a:xfrm>
            <a:off x="1564750" y="2921437"/>
            <a:ext cx="1647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11"/>
          <p:cNvSpPr txBox="1"/>
          <p:nvPr>
            <p:ph hasCustomPrompt="1" idx="5" type="title"/>
          </p:nvPr>
        </p:nvSpPr>
        <p:spPr>
          <a:xfrm>
            <a:off x="1219000" y="3444532"/>
            <a:ext cx="23394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6" type="subTitle"/>
          </p:nvPr>
        </p:nvSpPr>
        <p:spPr>
          <a:xfrm>
            <a:off x="1564750" y="3931328"/>
            <a:ext cx="1647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" type="subTitle"/>
          </p:nvPr>
        </p:nvSpPr>
        <p:spPr>
          <a:xfrm>
            <a:off x="1311004" y="3569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2" type="subTitle"/>
          </p:nvPr>
        </p:nvSpPr>
        <p:spPr>
          <a:xfrm>
            <a:off x="3673231" y="3206993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3" type="subTitle"/>
          </p:nvPr>
        </p:nvSpPr>
        <p:spPr>
          <a:xfrm>
            <a:off x="5990071" y="355906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4" type="subTitle"/>
          </p:nvPr>
        </p:nvSpPr>
        <p:spPr>
          <a:xfrm>
            <a:off x="1609025" y="2632700"/>
            <a:ext cx="12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5" type="subTitle"/>
          </p:nvPr>
        </p:nvSpPr>
        <p:spPr>
          <a:xfrm>
            <a:off x="3673231" y="2158801"/>
            <a:ext cx="181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6" type="subTitle"/>
          </p:nvPr>
        </p:nvSpPr>
        <p:spPr>
          <a:xfrm>
            <a:off x="6202540" y="2617715"/>
            <a:ext cx="14679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097251" y="1359073"/>
            <a:ext cx="168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299600" y="1761048"/>
            <a:ext cx="148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5614677" y="1518450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3" type="ctrTitle"/>
          </p:nvPr>
        </p:nvSpPr>
        <p:spPr>
          <a:xfrm>
            <a:off x="4372776" y="3631918"/>
            <a:ext cx="1377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4366726" y="4032151"/>
            <a:ext cx="1441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5" type="title"/>
          </p:nvPr>
        </p:nvSpPr>
        <p:spPr>
          <a:xfrm>
            <a:off x="5614677" y="2659574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6" type="ctrTitle"/>
          </p:nvPr>
        </p:nvSpPr>
        <p:spPr>
          <a:xfrm>
            <a:off x="6696247" y="2455700"/>
            <a:ext cx="16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6676267" y="2853909"/>
            <a:ext cx="148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8" type="title"/>
          </p:nvPr>
        </p:nvSpPr>
        <p:spPr>
          <a:xfrm>
            <a:off x="5614677" y="3800697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9" type="ctrTitle"/>
          </p:nvPr>
        </p:nvSpPr>
        <p:spPr>
          <a:xfrm>
            <a:off x="5136200" y="218975"/>
            <a:ext cx="2171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599375" y="2132550"/>
            <a:ext cx="19452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2" type="ctrTitle"/>
          </p:nvPr>
        </p:nvSpPr>
        <p:spPr>
          <a:xfrm>
            <a:off x="6483022" y="198080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6483022" y="239551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3" type="title"/>
          </p:nvPr>
        </p:nvSpPr>
        <p:spPr>
          <a:xfrm>
            <a:off x="5544574" y="22828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4" type="ctrTitle"/>
          </p:nvPr>
        </p:nvSpPr>
        <p:spPr>
          <a:xfrm>
            <a:off x="218772" y="2021734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>
            <a:off x="564072" y="2436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6" type="title"/>
          </p:nvPr>
        </p:nvSpPr>
        <p:spPr>
          <a:xfrm>
            <a:off x="2728593" y="2282850"/>
            <a:ext cx="70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2" type="title"/>
          </p:nvPr>
        </p:nvSpPr>
        <p:spPr>
          <a:xfrm>
            <a:off x="1477609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1477609" y="2040204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5"/>
          <p:cNvSpPr txBox="1"/>
          <p:nvPr>
            <p:ph idx="3" type="title"/>
          </p:nvPr>
        </p:nvSpPr>
        <p:spPr>
          <a:xfrm>
            <a:off x="4039391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5"/>
          <p:cNvSpPr txBox="1"/>
          <p:nvPr>
            <p:ph idx="4" type="subTitle"/>
          </p:nvPr>
        </p:nvSpPr>
        <p:spPr>
          <a:xfrm>
            <a:off x="4039391" y="2040204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5"/>
          <p:cNvSpPr txBox="1"/>
          <p:nvPr>
            <p:ph idx="5" type="title"/>
          </p:nvPr>
        </p:nvSpPr>
        <p:spPr>
          <a:xfrm>
            <a:off x="6591624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5"/>
          <p:cNvSpPr txBox="1"/>
          <p:nvPr>
            <p:ph idx="6" type="subTitle"/>
          </p:nvPr>
        </p:nvSpPr>
        <p:spPr>
          <a:xfrm>
            <a:off x="6591624" y="2040204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5"/>
          <p:cNvSpPr txBox="1"/>
          <p:nvPr>
            <p:ph idx="7" type="title"/>
          </p:nvPr>
        </p:nvSpPr>
        <p:spPr>
          <a:xfrm>
            <a:off x="1477609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" name="Google Shape;81;p15"/>
          <p:cNvSpPr txBox="1"/>
          <p:nvPr>
            <p:ph idx="8" type="subTitle"/>
          </p:nvPr>
        </p:nvSpPr>
        <p:spPr>
          <a:xfrm>
            <a:off x="1477609" y="3408591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5"/>
          <p:cNvSpPr txBox="1"/>
          <p:nvPr>
            <p:ph idx="9" type="title"/>
          </p:nvPr>
        </p:nvSpPr>
        <p:spPr>
          <a:xfrm>
            <a:off x="4039391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" name="Google Shape;83;p15"/>
          <p:cNvSpPr txBox="1"/>
          <p:nvPr>
            <p:ph idx="13" type="subTitle"/>
          </p:nvPr>
        </p:nvSpPr>
        <p:spPr>
          <a:xfrm>
            <a:off x="4039391" y="3408591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5"/>
          <p:cNvSpPr txBox="1"/>
          <p:nvPr>
            <p:ph idx="14" type="title"/>
          </p:nvPr>
        </p:nvSpPr>
        <p:spPr>
          <a:xfrm>
            <a:off x="6591624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5"/>
          <p:cNvSpPr txBox="1"/>
          <p:nvPr>
            <p:ph idx="15" type="subTitle"/>
          </p:nvPr>
        </p:nvSpPr>
        <p:spPr>
          <a:xfrm>
            <a:off x="6591624" y="3408591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2" type="title"/>
          </p:nvPr>
        </p:nvSpPr>
        <p:spPr>
          <a:xfrm>
            <a:off x="1813550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1492550" y="2047675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6"/>
          <p:cNvSpPr txBox="1"/>
          <p:nvPr>
            <p:ph idx="3" type="title"/>
          </p:nvPr>
        </p:nvSpPr>
        <p:spPr>
          <a:xfrm>
            <a:off x="5871630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" name="Google Shape;91;p16"/>
          <p:cNvSpPr txBox="1"/>
          <p:nvPr>
            <p:ph idx="4" type="subTitle"/>
          </p:nvPr>
        </p:nvSpPr>
        <p:spPr>
          <a:xfrm>
            <a:off x="5871630" y="2047675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6"/>
          <p:cNvSpPr txBox="1"/>
          <p:nvPr>
            <p:ph idx="5" type="title"/>
          </p:nvPr>
        </p:nvSpPr>
        <p:spPr>
          <a:xfrm>
            <a:off x="1813550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3" name="Google Shape;93;p16"/>
          <p:cNvSpPr txBox="1"/>
          <p:nvPr>
            <p:ph idx="6" type="subTitle"/>
          </p:nvPr>
        </p:nvSpPr>
        <p:spPr>
          <a:xfrm>
            <a:off x="1492550" y="3410027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6"/>
          <p:cNvSpPr txBox="1"/>
          <p:nvPr>
            <p:ph idx="7" type="title"/>
          </p:nvPr>
        </p:nvSpPr>
        <p:spPr>
          <a:xfrm>
            <a:off x="5871630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" name="Google Shape;95;p16"/>
          <p:cNvSpPr txBox="1"/>
          <p:nvPr>
            <p:ph idx="8" type="subTitle"/>
          </p:nvPr>
        </p:nvSpPr>
        <p:spPr>
          <a:xfrm>
            <a:off x="5871630" y="3410027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6948900" y="954825"/>
            <a:ext cx="1412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0200" y="3846400"/>
            <a:ext cx="2210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-358269" y="849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4448947" y="3060600"/>
            <a:ext cx="40452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TITLE_ONLY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5460250" y="369556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21913" y="363230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5475190" y="4162984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617607" y="1150132"/>
            <a:ext cx="3258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4423475" y="3043175"/>
            <a:ext cx="40452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-3000" y="0"/>
            <a:ext cx="6819870" cy="5143577"/>
          </a:xfrm>
          <a:custGeom>
            <a:rect b="b" l="l" r="r" t="t"/>
            <a:pathLst>
              <a:path extrusionOk="0" h="208855" w="277880">
                <a:moveTo>
                  <a:pt x="271651" y="200879"/>
                </a:moveTo>
                <a:lnTo>
                  <a:pt x="277879" y="190091"/>
                </a:lnTo>
                <a:lnTo>
                  <a:pt x="271852" y="179658"/>
                </a:lnTo>
                <a:lnTo>
                  <a:pt x="259518" y="179658"/>
                </a:lnTo>
                <a:lnTo>
                  <a:pt x="253289" y="190447"/>
                </a:lnTo>
                <a:lnTo>
                  <a:pt x="240739" y="190447"/>
                </a:lnTo>
                <a:lnTo>
                  <a:pt x="234464" y="179581"/>
                </a:lnTo>
                <a:lnTo>
                  <a:pt x="240708" y="168778"/>
                </a:lnTo>
                <a:lnTo>
                  <a:pt x="234557" y="158098"/>
                </a:lnTo>
                <a:lnTo>
                  <a:pt x="234603" y="158020"/>
                </a:lnTo>
                <a:lnTo>
                  <a:pt x="222424" y="158020"/>
                </a:lnTo>
                <a:lnTo>
                  <a:pt x="216195" y="168808"/>
                </a:lnTo>
                <a:lnTo>
                  <a:pt x="203645" y="168808"/>
                </a:lnTo>
                <a:lnTo>
                  <a:pt x="197370" y="157943"/>
                </a:lnTo>
                <a:lnTo>
                  <a:pt x="203460" y="147418"/>
                </a:lnTo>
                <a:lnTo>
                  <a:pt x="197293" y="136738"/>
                </a:lnTo>
                <a:lnTo>
                  <a:pt x="197293" y="136738"/>
                </a:lnTo>
                <a:lnTo>
                  <a:pt x="184913" y="136738"/>
                </a:lnTo>
                <a:lnTo>
                  <a:pt x="178638" y="125872"/>
                </a:lnTo>
                <a:lnTo>
                  <a:pt x="184913" y="115007"/>
                </a:lnTo>
                <a:lnTo>
                  <a:pt x="197231" y="115007"/>
                </a:lnTo>
                <a:lnTo>
                  <a:pt x="203398" y="104311"/>
                </a:lnTo>
                <a:lnTo>
                  <a:pt x="197293" y="93709"/>
                </a:lnTo>
                <a:lnTo>
                  <a:pt x="184805" y="93709"/>
                </a:lnTo>
                <a:lnTo>
                  <a:pt x="178530" y="82843"/>
                </a:lnTo>
                <a:lnTo>
                  <a:pt x="184805" y="71962"/>
                </a:lnTo>
                <a:lnTo>
                  <a:pt x="197185" y="71962"/>
                </a:lnTo>
                <a:lnTo>
                  <a:pt x="197185" y="71962"/>
                </a:lnTo>
                <a:lnTo>
                  <a:pt x="203429" y="61159"/>
                </a:lnTo>
                <a:lnTo>
                  <a:pt x="197262" y="50494"/>
                </a:lnTo>
                <a:lnTo>
                  <a:pt x="203491" y="39721"/>
                </a:lnTo>
                <a:lnTo>
                  <a:pt x="197262" y="28933"/>
                </a:lnTo>
                <a:lnTo>
                  <a:pt x="197386" y="28732"/>
                </a:lnTo>
                <a:lnTo>
                  <a:pt x="197370" y="28717"/>
                </a:lnTo>
                <a:lnTo>
                  <a:pt x="203645" y="17851"/>
                </a:lnTo>
                <a:lnTo>
                  <a:pt x="216134" y="17851"/>
                </a:lnTo>
                <a:lnTo>
                  <a:pt x="222316" y="7172"/>
                </a:lnTo>
                <a:lnTo>
                  <a:pt x="234495" y="7172"/>
                </a:lnTo>
                <a:lnTo>
                  <a:pt x="238637" y="0"/>
                </a:lnTo>
                <a:lnTo>
                  <a:pt x="0" y="0"/>
                </a:lnTo>
                <a:lnTo>
                  <a:pt x="0" y="208854"/>
                </a:lnTo>
                <a:lnTo>
                  <a:pt x="276241" y="208854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299893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 txBox="1"/>
          <p:nvPr>
            <p:ph type="title"/>
          </p:nvPr>
        </p:nvSpPr>
        <p:spPr>
          <a:xfrm>
            <a:off x="799357" y="228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799357" y="1537475"/>
            <a:ext cx="2808000" cy="31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416688" y="2846850"/>
            <a:ext cx="2310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36" name="Google Shape;36;p10"/>
          <p:cNvSpPr txBox="1"/>
          <p:nvPr>
            <p:ph type="ctrTitle"/>
          </p:nvPr>
        </p:nvSpPr>
        <p:spPr>
          <a:xfrm>
            <a:off x="2843538" y="1966650"/>
            <a:ext cx="34569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ftp://ftp.software.ibm.com/software/rational/info/do-more/RAW14109USEN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Relationship Id="rId4" Type="http://schemas.openxmlformats.org/officeDocument/2006/relationships/image" Target="../media/image32.gif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hyperlink" Target="https://nssdc.gsfc.nasa.gov/nmc/spacecraft/display.action?id=MARIN1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hyperlink" Target="https://nssdc.gsfc.nasa.gov/nmc/spacecraft/display.action?id=MARIN1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hyperlink" Target="https://llis.nasa.gov/llis_lib/pdf/1009464main1_0641-mr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hyperlink" Target="https://llis.nasa.gov/llis_lib/pdf/1009464main1_0641-mr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ftp://ftp.software.ibm.com/software/rational/info/do-more/RAW14109USE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ctrTitle"/>
          </p:nvPr>
        </p:nvSpPr>
        <p:spPr>
          <a:xfrm>
            <a:off x="2562475" y="426675"/>
            <a:ext cx="575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REVISÃO DE CÓDIGO</a:t>
            </a:r>
            <a:endParaRPr/>
          </a:p>
        </p:txBody>
      </p:sp>
      <p:sp>
        <p:nvSpPr>
          <p:cNvPr id="120" name="Google Shape;120;p27"/>
          <p:cNvSpPr txBox="1"/>
          <p:nvPr>
            <p:ph idx="1" type="subTitle"/>
          </p:nvPr>
        </p:nvSpPr>
        <p:spPr>
          <a:xfrm>
            <a:off x="3886200" y="2259675"/>
            <a:ext cx="42387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Porque você deveria se importar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5324575" y="2947775"/>
            <a:ext cx="31242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Thamara Andrade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 Software Engineer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Cadence Design Systems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thamara.dev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2246850" y="374175"/>
            <a:ext cx="465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 DE UM ERRO</a:t>
            </a:r>
            <a:endParaRPr/>
          </a:p>
        </p:txBody>
      </p:sp>
      <p:sp>
        <p:nvSpPr>
          <p:cNvPr id="205" name="Google Shape;205;p36"/>
          <p:cNvSpPr/>
          <p:nvPr/>
        </p:nvSpPr>
        <p:spPr>
          <a:xfrm>
            <a:off x="1918240" y="2125042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27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8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7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/>
          <p:nvPr/>
        </p:nvSpPr>
        <p:spPr>
          <a:xfrm>
            <a:off x="3297890" y="2125042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10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10" y="1"/>
                </a:lnTo>
                <a:close/>
              </a:path>
            </a:pathLst>
          </a:cu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6"/>
          <p:cNvSpPr/>
          <p:nvPr/>
        </p:nvSpPr>
        <p:spPr>
          <a:xfrm>
            <a:off x="4673563" y="2125042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26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6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6054532" y="2125042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27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7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/>
          <p:nvPr/>
        </p:nvSpPr>
        <p:spPr>
          <a:xfrm>
            <a:off x="3128502" y="2737285"/>
            <a:ext cx="1389894" cy="800192"/>
          </a:xfrm>
          <a:custGeom>
            <a:rect b="b" l="l" r="r" t="t"/>
            <a:pathLst>
              <a:path extrusionOk="0" h="41247" w="71644">
                <a:moveTo>
                  <a:pt x="71182" y="1"/>
                </a:moveTo>
                <a:lnTo>
                  <a:pt x="71096" y="20265"/>
                </a:lnTo>
                <a:lnTo>
                  <a:pt x="35848" y="40785"/>
                </a:lnTo>
                <a:lnTo>
                  <a:pt x="479" y="20538"/>
                </a:lnTo>
                <a:lnTo>
                  <a:pt x="394" y="18"/>
                </a:lnTo>
                <a:lnTo>
                  <a:pt x="1" y="18"/>
                </a:lnTo>
                <a:lnTo>
                  <a:pt x="69" y="20760"/>
                </a:lnTo>
                <a:lnTo>
                  <a:pt x="172" y="20829"/>
                </a:lnTo>
                <a:lnTo>
                  <a:pt x="35865" y="41247"/>
                </a:lnTo>
                <a:lnTo>
                  <a:pt x="35967" y="41195"/>
                </a:lnTo>
                <a:lnTo>
                  <a:pt x="71250" y="20641"/>
                </a:lnTo>
                <a:lnTo>
                  <a:pt x="71250" y="20760"/>
                </a:lnTo>
                <a:lnTo>
                  <a:pt x="71643" y="20453"/>
                </a:lnTo>
                <a:lnTo>
                  <a:pt x="715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887802" y="2737285"/>
            <a:ext cx="1393521" cy="800192"/>
          </a:xfrm>
          <a:custGeom>
            <a:rect b="b" l="l" r="r" t="t"/>
            <a:pathLst>
              <a:path extrusionOk="0" h="41247" w="71831">
                <a:moveTo>
                  <a:pt x="71199" y="1"/>
                </a:moveTo>
                <a:lnTo>
                  <a:pt x="71284" y="20265"/>
                </a:lnTo>
                <a:lnTo>
                  <a:pt x="36035" y="40785"/>
                </a:lnTo>
                <a:lnTo>
                  <a:pt x="650" y="20538"/>
                </a:lnTo>
                <a:lnTo>
                  <a:pt x="564" y="18"/>
                </a:lnTo>
                <a:lnTo>
                  <a:pt x="0" y="18"/>
                </a:lnTo>
                <a:lnTo>
                  <a:pt x="257" y="20760"/>
                </a:lnTo>
                <a:lnTo>
                  <a:pt x="359" y="20829"/>
                </a:lnTo>
                <a:lnTo>
                  <a:pt x="36035" y="41247"/>
                </a:lnTo>
                <a:lnTo>
                  <a:pt x="36138" y="41195"/>
                </a:lnTo>
                <a:lnTo>
                  <a:pt x="71438" y="20641"/>
                </a:lnTo>
                <a:lnTo>
                  <a:pt x="71438" y="20760"/>
                </a:lnTo>
                <a:lnTo>
                  <a:pt x="71831" y="20453"/>
                </a:lnTo>
                <a:lnTo>
                  <a:pt x="717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6"/>
          <p:cNvSpPr/>
          <p:nvPr/>
        </p:nvSpPr>
        <p:spPr>
          <a:xfrm>
            <a:off x="1749531" y="1937439"/>
            <a:ext cx="1390204" cy="800172"/>
          </a:xfrm>
          <a:custGeom>
            <a:rect b="b" l="l" r="r" t="t"/>
            <a:pathLst>
              <a:path extrusionOk="0" h="41246" w="71660">
                <a:moveTo>
                  <a:pt x="35864" y="0"/>
                </a:moveTo>
                <a:lnTo>
                  <a:pt x="171" y="20435"/>
                </a:lnTo>
                <a:lnTo>
                  <a:pt x="68" y="20486"/>
                </a:lnTo>
                <a:lnTo>
                  <a:pt x="0" y="41246"/>
                </a:lnTo>
                <a:lnTo>
                  <a:pt x="393" y="41246"/>
                </a:lnTo>
                <a:lnTo>
                  <a:pt x="478" y="20725"/>
                </a:lnTo>
                <a:lnTo>
                  <a:pt x="35864" y="461"/>
                </a:lnTo>
                <a:lnTo>
                  <a:pt x="71096" y="20982"/>
                </a:lnTo>
                <a:lnTo>
                  <a:pt x="71027" y="41246"/>
                </a:lnTo>
                <a:lnTo>
                  <a:pt x="71455" y="41246"/>
                </a:lnTo>
                <a:lnTo>
                  <a:pt x="71660" y="20794"/>
                </a:lnTo>
                <a:lnTo>
                  <a:pt x="71267" y="20486"/>
                </a:lnTo>
                <a:lnTo>
                  <a:pt x="71267" y="20606"/>
                </a:lnTo>
                <a:lnTo>
                  <a:pt x="35967" y="51"/>
                </a:lnTo>
                <a:lnTo>
                  <a:pt x="358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/>
          <p:nvPr/>
        </p:nvSpPr>
        <p:spPr>
          <a:xfrm>
            <a:off x="4509801" y="1937439"/>
            <a:ext cx="1390223" cy="800172"/>
          </a:xfrm>
          <a:custGeom>
            <a:rect b="b" l="l" r="r" t="t"/>
            <a:pathLst>
              <a:path extrusionOk="0" h="41246" w="71661">
                <a:moveTo>
                  <a:pt x="35865" y="0"/>
                </a:moveTo>
                <a:lnTo>
                  <a:pt x="172" y="20435"/>
                </a:lnTo>
                <a:lnTo>
                  <a:pt x="69" y="20486"/>
                </a:lnTo>
                <a:lnTo>
                  <a:pt x="1" y="41246"/>
                </a:lnTo>
                <a:lnTo>
                  <a:pt x="394" y="41246"/>
                </a:lnTo>
                <a:lnTo>
                  <a:pt x="479" y="20725"/>
                </a:lnTo>
                <a:lnTo>
                  <a:pt x="35865" y="461"/>
                </a:lnTo>
                <a:lnTo>
                  <a:pt x="71097" y="20982"/>
                </a:lnTo>
                <a:lnTo>
                  <a:pt x="71028" y="41246"/>
                </a:lnTo>
                <a:lnTo>
                  <a:pt x="71575" y="41246"/>
                </a:lnTo>
                <a:lnTo>
                  <a:pt x="71661" y="20794"/>
                </a:lnTo>
                <a:lnTo>
                  <a:pt x="71268" y="20486"/>
                </a:lnTo>
                <a:lnTo>
                  <a:pt x="71268" y="20606"/>
                </a:lnTo>
                <a:lnTo>
                  <a:pt x="35967" y="51"/>
                </a:lnTo>
                <a:lnTo>
                  <a:pt x="358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1577081" y="1480860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ESPECIFICAÇÃO</a:t>
            </a:r>
            <a:endParaRPr sz="2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4337644" y="1480860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TESTES</a:t>
            </a:r>
            <a:endParaRPr sz="2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2956706" y="3530641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IMPLEMENTAÇÃO</a:t>
            </a:r>
            <a:endParaRPr sz="2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5602213" y="3530650"/>
            <a:ext cx="196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APÓS O LANÇAMENTO</a:t>
            </a:r>
            <a:endParaRPr sz="2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2061456" y="2451700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1X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3436269" y="2451700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5X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814594" y="2451700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10-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15X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196544" y="2451700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30X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3883225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Google Shape;222;p36"/>
          <p:cNvSpPr txBox="1"/>
          <p:nvPr/>
        </p:nvSpPr>
        <p:spPr>
          <a:xfrm>
            <a:off x="8337525" y="4669900"/>
            <a:ext cx="715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Fonte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23" name="Google Shape;223;p36"/>
          <p:cNvCxnSpPr/>
          <p:nvPr/>
        </p:nvCxnSpPr>
        <p:spPr>
          <a:xfrm>
            <a:off x="1532100" y="4311725"/>
            <a:ext cx="6079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6"/>
          <p:cNvSpPr txBox="1"/>
          <p:nvPr/>
        </p:nvSpPr>
        <p:spPr>
          <a:xfrm>
            <a:off x="2384852" y="4311725"/>
            <a:ext cx="43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Economica"/>
                <a:ea typeface="Economica"/>
                <a:cs typeface="Economica"/>
                <a:sym typeface="Economica"/>
              </a:rPr>
              <a:t>Processo de desenvolvimento de software</a:t>
            </a:r>
            <a:endParaRPr sz="2000">
              <a:solidFill>
                <a:schemeClr val="accent4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1790700" y="1071750"/>
            <a:ext cx="556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O QUE É REVISÃO DE CÓDIGO?</a:t>
            </a:r>
            <a:endParaRPr sz="70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(OU CODE REVIEW)</a:t>
            </a:r>
            <a:endParaRPr sz="29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REVISÃO DE CÓDIGO</a:t>
            </a:r>
            <a:endParaRPr/>
          </a:p>
        </p:txBody>
      </p:sp>
      <p:sp>
        <p:nvSpPr>
          <p:cNvPr id="235" name="Google Shape;235;p38"/>
          <p:cNvSpPr/>
          <p:nvPr/>
        </p:nvSpPr>
        <p:spPr>
          <a:xfrm>
            <a:off x="3883225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Google Shape;236;p38"/>
          <p:cNvSpPr txBox="1"/>
          <p:nvPr>
            <p:ph idx="4294967295" type="body"/>
          </p:nvPr>
        </p:nvSpPr>
        <p:spPr>
          <a:xfrm>
            <a:off x="1354800" y="1669275"/>
            <a:ext cx="6434400" cy="26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É</a:t>
            </a:r>
            <a:r>
              <a:rPr b="1" lang="en" sz="2600">
                <a:latin typeface="Lato"/>
                <a:ea typeface="Lato"/>
                <a:cs typeface="Lato"/>
                <a:sym typeface="Lato"/>
              </a:rPr>
              <a:t> uma atividade em que uma ou várias pessoas examinam o código-fonte de um software (programa, app, site, etc) provendo críticas (negativas e positivas).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1924050" y="376125"/>
            <a:ext cx="52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IDENTIFICADO?</a:t>
            </a:r>
            <a:endParaRPr/>
          </a:p>
        </p:txBody>
      </p:sp>
      <p:sp>
        <p:nvSpPr>
          <p:cNvPr id="242" name="Google Shape;242;p39"/>
          <p:cNvSpPr txBox="1"/>
          <p:nvPr>
            <p:ph idx="2" type="title"/>
          </p:nvPr>
        </p:nvSpPr>
        <p:spPr>
          <a:xfrm>
            <a:off x="1477598" y="1711200"/>
            <a:ext cx="17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ESTÁ COMPLETO?</a:t>
            </a:r>
            <a:endParaRPr/>
          </a:p>
        </p:txBody>
      </p:sp>
      <p:sp>
        <p:nvSpPr>
          <p:cNvPr id="243" name="Google Shape;243;p39"/>
          <p:cNvSpPr/>
          <p:nvPr/>
        </p:nvSpPr>
        <p:spPr>
          <a:xfrm>
            <a:off x="3883225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rgbClr val="DDB4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Google Shape;244;p39"/>
          <p:cNvSpPr txBox="1"/>
          <p:nvPr>
            <p:ph idx="1" type="subTitle"/>
          </p:nvPr>
        </p:nvSpPr>
        <p:spPr>
          <a:xfrm>
            <a:off x="1477609" y="2040204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problema está é solucionado por completo?</a:t>
            </a:r>
            <a:endParaRPr/>
          </a:p>
        </p:txBody>
      </p:sp>
      <p:sp>
        <p:nvSpPr>
          <p:cNvPr id="245" name="Google Shape;245;p39"/>
          <p:cNvSpPr txBox="1"/>
          <p:nvPr>
            <p:ph idx="3" type="title"/>
          </p:nvPr>
        </p:nvSpPr>
        <p:spPr>
          <a:xfrm>
            <a:off x="4039391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CONSISTÊNCIA</a:t>
            </a:r>
            <a:endParaRPr/>
          </a:p>
        </p:txBody>
      </p:sp>
      <p:sp>
        <p:nvSpPr>
          <p:cNvPr id="246" name="Google Shape;246;p39"/>
          <p:cNvSpPr txBox="1"/>
          <p:nvPr>
            <p:ph idx="4" type="subTitle"/>
          </p:nvPr>
        </p:nvSpPr>
        <p:spPr>
          <a:xfrm>
            <a:off x="4039391" y="2040204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Está de acordo com as diretrizes do produto?</a:t>
            </a:r>
            <a:endParaRPr/>
          </a:p>
        </p:txBody>
      </p:sp>
      <p:sp>
        <p:nvSpPr>
          <p:cNvPr id="247" name="Google Shape;247;p39"/>
          <p:cNvSpPr txBox="1"/>
          <p:nvPr>
            <p:ph idx="5" type="title"/>
          </p:nvPr>
        </p:nvSpPr>
        <p:spPr>
          <a:xfrm>
            <a:off x="1935875" y="3174850"/>
            <a:ext cx="213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MANUTENÇÃO</a:t>
            </a:r>
            <a:endParaRPr/>
          </a:p>
        </p:txBody>
      </p:sp>
      <p:sp>
        <p:nvSpPr>
          <p:cNvPr id="248" name="Google Shape;248;p39"/>
          <p:cNvSpPr txBox="1"/>
          <p:nvPr>
            <p:ph idx="6" type="subTitle"/>
          </p:nvPr>
        </p:nvSpPr>
        <p:spPr>
          <a:xfrm>
            <a:off x="1935875" y="3503856"/>
            <a:ext cx="26079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legibilidade está boa? A manutenção dessa mudança vai ser difícil?</a:t>
            </a:r>
            <a:endParaRPr/>
          </a:p>
        </p:txBody>
      </p:sp>
      <p:sp>
        <p:nvSpPr>
          <p:cNvPr id="249" name="Google Shape;249;p39"/>
          <p:cNvSpPr txBox="1"/>
          <p:nvPr>
            <p:ph idx="7" type="title"/>
          </p:nvPr>
        </p:nvSpPr>
        <p:spPr>
          <a:xfrm>
            <a:off x="6791250" y="1658800"/>
            <a:ext cx="1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EFEITO COLATERAIS</a:t>
            </a:r>
            <a:endParaRPr/>
          </a:p>
        </p:txBody>
      </p:sp>
      <p:sp>
        <p:nvSpPr>
          <p:cNvPr id="250" name="Google Shape;250;p39"/>
          <p:cNvSpPr txBox="1"/>
          <p:nvPr>
            <p:ph idx="8" type="subTitle"/>
          </p:nvPr>
        </p:nvSpPr>
        <p:spPr>
          <a:xfrm>
            <a:off x="6791259" y="1988341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possível que essa mudança tenha efeitos indesejados?</a:t>
            </a:r>
            <a:endParaRPr/>
          </a:p>
        </p:txBody>
      </p:sp>
      <p:sp>
        <p:nvSpPr>
          <p:cNvPr id="251" name="Google Shape;251;p39"/>
          <p:cNvSpPr/>
          <p:nvPr/>
        </p:nvSpPr>
        <p:spPr>
          <a:xfrm rot="1800003">
            <a:off x="882136" y="1749484"/>
            <a:ext cx="559799" cy="484931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9"/>
          <p:cNvSpPr/>
          <p:nvPr/>
        </p:nvSpPr>
        <p:spPr>
          <a:xfrm rot="1800003">
            <a:off x="6195786" y="1749484"/>
            <a:ext cx="559799" cy="484931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/>
          <p:nvPr/>
        </p:nvSpPr>
        <p:spPr>
          <a:xfrm rot="1800003">
            <a:off x="3442936" y="1749484"/>
            <a:ext cx="559799" cy="484931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/>
          <p:nvPr/>
        </p:nvSpPr>
        <p:spPr>
          <a:xfrm rot="1800003">
            <a:off x="1347986" y="3213134"/>
            <a:ext cx="559799" cy="484931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9"/>
          <p:cNvSpPr txBox="1"/>
          <p:nvPr>
            <p:ph idx="5" type="title"/>
          </p:nvPr>
        </p:nvSpPr>
        <p:spPr>
          <a:xfrm>
            <a:off x="5140950" y="3174850"/>
            <a:ext cx="213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E DESEMPENHO</a:t>
            </a:r>
            <a:endParaRPr/>
          </a:p>
        </p:txBody>
      </p:sp>
      <p:sp>
        <p:nvSpPr>
          <p:cNvPr id="256" name="Google Shape;256;p39"/>
          <p:cNvSpPr txBox="1"/>
          <p:nvPr>
            <p:ph idx="6" type="subTitle"/>
          </p:nvPr>
        </p:nvSpPr>
        <p:spPr>
          <a:xfrm>
            <a:off x="5140950" y="3503856"/>
            <a:ext cx="26079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Existem testes suficientes para cobrir essa mudança? Algo pode prejudicar o desempenho?</a:t>
            </a:r>
            <a:endParaRPr/>
          </a:p>
        </p:txBody>
      </p:sp>
      <p:sp>
        <p:nvSpPr>
          <p:cNvPr id="257" name="Google Shape;257;p39"/>
          <p:cNvSpPr/>
          <p:nvPr/>
        </p:nvSpPr>
        <p:spPr>
          <a:xfrm rot="1800003">
            <a:off x="4553061" y="3213134"/>
            <a:ext cx="559799" cy="484931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9"/>
          <p:cNvGrpSpPr/>
          <p:nvPr/>
        </p:nvGrpSpPr>
        <p:grpSpPr>
          <a:xfrm>
            <a:off x="977381" y="1864734"/>
            <a:ext cx="356196" cy="265631"/>
            <a:chOff x="5216456" y="3725484"/>
            <a:chExt cx="356196" cy="265631"/>
          </a:xfrm>
        </p:grpSpPr>
        <p:sp>
          <p:nvSpPr>
            <p:cNvPr id="259" name="Google Shape;259;p39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DDB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DDB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39"/>
          <p:cNvGrpSpPr/>
          <p:nvPr/>
        </p:nvGrpSpPr>
        <p:grpSpPr>
          <a:xfrm>
            <a:off x="3537370" y="1853067"/>
            <a:ext cx="370915" cy="265652"/>
            <a:chOff x="4048787" y="2977019"/>
            <a:chExt cx="283488" cy="198604"/>
          </a:xfrm>
        </p:grpSpPr>
        <p:sp>
          <p:nvSpPr>
            <p:cNvPr id="262" name="Google Shape;262;p39"/>
            <p:cNvSpPr/>
            <p:nvPr/>
          </p:nvSpPr>
          <p:spPr>
            <a:xfrm>
              <a:off x="4277659" y="3015880"/>
              <a:ext cx="25048" cy="19128"/>
            </a:xfrm>
            <a:custGeom>
              <a:rect b="b" l="l" r="r" t="t"/>
              <a:pathLst>
                <a:path extrusionOk="0" h="601" w="787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4101462" y="2977019"/>
              <a:ext cx="165630" cy="42458"/>
            </a:xfrm>
            <a:custGeom>
              <a:rect b="b" l="l" r="r" t="t"/>
              <a:pathLst>
                <a:path extrusionOk="0" h="1334" w="5204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4048787" y="3000508"/>
              <a:ext cx="283488" cy="175115"/>
            </a:xfrm>
            <a:custGeom>
              <a:rect b="b" l="l" r="r" t="t"/>
              <a:pathLst>
                <a:path extrusionOk="0" h="5502" w="8907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4126478" y="3024347"/>
              <a:ext cx="129220" cy="127437"/>
            </a:xfrm>
            <a:custGeom>
              <a:rect b="b" l="l" r="r" t="t"/>
              <a:pathLst>
                <a:path extrusionOk="0" h="4004" w="406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4156778" y="3054678"/>
              <a:ext cx="68238" cy="68270"/>
            </a:xfrm>
            <a:custGeom>
              <a:rect b="b" l="l" r="r" t="t"/>
              <a:pathLst>
                <a:path extrusionOk="0" h="2145" w="2144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4198090" y="3060375"/>
              <a:ext cx="20879" cy="20879"/>
            </a:xfrm>
            <a:custGeom>
              <a:rect b="b" l="l" r="r" t="t"/>
              <a:pathLst>
                <a:path extrusionOk="0" h="656" w="656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39"/>
          <p:cNvGrpSpPr/>
          <p:nvPr/>
        </p:nvGrpSpPr>
        <p:grpSpPr>
          <a:xfrm>
            <a:off x="1442413" y="3258847"/>
            <a:ext cx="370930" cy="370549"/>
            <a:chOff x="2497275" y="2744159"/>
            <a:chExt cx="370930" cy="370549"/>
          </a:xfrm>
        </p:grpSpPr>
        <p:sp>
          <p:nvSpPr>
            <p:cNvPr id="269" name="Google Shape;269;p39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9"/>
          <p:cNvGrpSpPr/>
          <p:nvPr/>
        </p:nvGrpSpPr>
        <p:grpSpPr>
          <a:xfrm>
            <a:off x="4656951" y="3284828"/>
            <a:ext cx="335852" cy="318582"/>
            <a:chOff x="1421638" y="4125629"/>
            <a:chExt cx="374709" cy="374010"/>
          </a:xfrm>
        </p:grpSpPr>
        <p:sp>
          <p:nvSpPr>
            <p:cNvPr id="276" name="Google Shape;276;p39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9"/>
          <p:cNvGrpSpPr/>
          <p:nvPr/>
        </p:nvGrpSpPr>
        <p:grpSpPr>
          <a:xfrm>
            <a:off x="6296643" y="1808262"/>
            <a:ext cx="358069" cy="317995"/>
            <a:chOff x="3584280" y="3699191"/>
            <a:chExt cx="358069" cy="317995"/>
          </a:xfrm>
        </p:grpSpPr>
        <p:sp>
          <p:nvSpPr>
            <p:cNvPr id="279" name="Google Shape;279;p39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C9A9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640200" y="28099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REVISÃO</a:t>
            </a:r>
            <a:endParaRPr/>
          </a:p>
        </p:txBody>
      </p:sp>
      <p:sp>
        <p:nvSpPr>
          <p:cNvPr id="288" name="Google Shape;288;p40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rgbClr val="C9A95E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40"/>
          <p:cNvGrpSpPr/>
          <p:nvPr/>
        </p:nvGrpSpPr>
        <p:grpSpPr>
          <a:xfrm>
            <a:off x="6498514" y="933674"/>
            <a:ext cx="1127424" cy="929698"/>
            <a:chOff x="3074027" y="1983777"/>
            <a:chExt cx="380604" cy="313854"/>
          </a:xfrm>
        </p:grpSpPr>
        <p:sp>
          <p:nvSpPr>
            <p:cNvPr id="291" name="Google Shape;291;p40"/>
            <p:cNvSpPr/>
            <p:nvPr/>
          </p:nvSpPr>
          <p:spPr>
            <a:xfrm>
              <a:off x="3130608" y="1984886"/>
              <a:ext cx="324023" cy="312745"/>
            </a:xfrm>
            <a:custGeom>
              <a:rect b="b" l="l" r="r" t="t"/>
              <a:pathLst>
                <a:path extrusionOk="0" h="9872" w="10228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3243008" y="2008678"/>
              <a:ext cx="185613" cy="169741"/>
            </a:xfrm>
            <a:custGeom>
              <a:rect b="b" l="l" r="r" t="t"/>
              <a:pathLst>
                <a:path extrusionOk="0" h="5358" w="5859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3074027" y="1983777"/>
              <a:ext cx="155802" cy="163342"/>
            </a:xfrm>
            <a:custGeom>
              <a:rect b="b" l="l" r="r" t="t"/>
              <a:pathLst>
                <a:path extrusionOk="0" h="5156" w="4918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3135518" y="2038077"/>
              <a:ext cx="28322" cy="54363"/>
            </a:xfrm>
            <a:custGeom>
              <a:rect b="b" l="l" r="r" t="t"/>
              <a:pathLst>
                <a:path extrusionOk="0" h="1716" w="894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3138908" y="2021096"/>
              <a:ext cx="16252" cy="16252"/>
            </a:xfrm>
            <a:custGeom>
              <a:rect b="b" l="l" r="r" t="t"/>
              <a:pathLst>
                <a:path extrusionOk="0" h="513" w="513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 rotWithShape="1">
          <a:blip r:embed="rId3">
            <a:alphaModFix/>
          </a:blip>
          <a:srcRect b="0" l="5384" r="16921" t="0"/>
          <a:stretch/>
        </p:blipFill>
        <p:spPr>
          <a:xfrm>
            <a:off x="3456300" y="-12"/>
            <a:ext cx="56877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/>
          <p:nvPr/>
        </p:nvSpPr>
        <p:spPr>
          <a:xfrm>
            <a:off x="91700" y="-50"/>
            <a:ext cx="6819870" cy="5143577"/>
          </a:xfrm>
          <a:custGeom>
            <a:rect b="b" l="l" r="r" t="t"/>
            <a:pathLst>
              <a:path extrusionOk="0" h="208855" w="277880">
                <a:moveTo>
                  <a:pt x="271651" y="200879"/>
                </a:moveTo>
                <a:lnTo>
                  <a:pt x="277879" y="190091"/>
                </a:lnTo>
                <a:lnTo>
                  <a:pt x="271852" y="179658"/>
                </a:lnTo>
                <a:lnTo>
                  <a:pt x="259518" y="179658"/>
                </a:lnTo>
                <a:lnTo>
                  <a:pt x="253289" y="190447"/>
                </a:lnTo>
                <a:lnTo>
                  <a:pt x="240739" y="190447"/>
                </a:lnTo>
                <a:lnTo>
                  <a:pt x="234464" y="179581"/>
                </a:lnTo>
                <a:lnTo>
                  <a:pt x="240708" y="168778"/>
                </a:lnTo>
                <a:lnTo>
                  <a:pt x="234557" y="158098"/>
                </a:lnTo>
                <a:lnTo>
                  <a:pt x="234603" y="158020"/>
                </a:lnTo>
                <a:lnTo>
                  <a:pt x="222424" y="158020"/>
                </a:lnTo>
                <a:lnTo>
                  <a:pt x="216195" y="168808"/>
                </a:lnTo>
                <a:lnTo>
                  <a:pt x="203645" y="168808"/>
                </a:lnTo>
                <a:lnTo>
                  <a:pt x="197370" y="157943"/>
                </a:lnTo>
                <a:lnTo>
                  <a:pt x="203460" y="147418"/>
                </a:lnTo>
                <a:lnTo>
                  <a:pt x="197293" y="136738"/>
                </a:lnTo>
                <a:lnTo>
                  <a:pt x="197293" y="136738"/>
                </a:lnTo>
                <a:lnTo>
                  <a:pt x="184913" y="136738"/>
                </a:lnTo>
                <a:lnTo>
                  <a:pt x="178638" y="125872"/>
                </a:lnTo>
                <a:lnTo>
                  <a:pt x="184913" y="115007"/>
                </a:lnTo>
                <a:lnTo>
                  <a:pt x="197231" y="115007"/>
                </a:lnTo>
                <a:lnTo>
                  <a:pt x="203398" y="104311"/>
                </a:lnTo>
                <a:lnTo>
                  <a:pt x="197293" y="93709"/>
                </a:lnTo>
                <a:lnTo>
                  <a:pt x="184805" y="93709"/>
                </a:lnTo>
                <a:lnTo>
                  <a:pt x="178530" y="82843"/>
                </a:lnTo>
                <a:lnTo>
                  <a:pt x="184805" y="71962"/>
                </a:lnTo>
                <a:lnTo>
                  <a:pt x="197185" y="71962"/>
                </a:lnTo>
                <a:lnTo>
                  <a:pt x="197185" y="71962"/>
                </a:lnTo>
                <a:lnTo>
                  <a:pt x="203429" y="61159"/>
                </a:lnTo>
                <a:lnTo>
                  <a:pt x="197262" y="50494"/>
                </a:lnTo>
                <a:lnTo>
                  <a:pt x="203491" y="39721"/>
                </a:lnTo>
                <a:lnTo>
                  <a:pt x="197262" y="28933"/>
                </a:lnTo>
                <a:lnTo>
                  <a:pt x="197386" y="28732"/>
                </a:lnTo>
                <a:lnTo>
                  <a:pt x="197370" y="28717"/>
                </a:lnTo>
                <a:lnTo>
                  <a:pt x="203645" y="17851"/>
                </a:lnTo>
                <a:lnTo>
                  <a:pt x="216134" y="17851"/>
                </a:lnTo>
                <a:lnTo>
                  <a:pt x="222316" y="7172"/>
                </a:lnTo>
                <a:lnTo>
                  <a:pt x="234495" y="7172"/>
                </a:lnTo>
                <a:lnTo>
                  <a:pt x="238637" y="0"/>
                </a:lnTo>
                <a:lnTo>
                  <a:pt x="0" y="0"/>
                </a:lnTo>
                <a:lnTo>
                  <a:pt x="0" y="208854"/>
                </a:lnTo>
                <a:lnTo>
                  <a:pt x="276241" y="208854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299893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 txBox="1"/>
          <p:nvPr>
            <p:ph type="title"/>
          </p:nvPr>
        </p:nvSpPr>
        <p:spPr>
          <a:xfrm>
            <a:off x="583813" y="228750"/>
            <a:ext cx="3239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PAREADA</a:t>
            </a:r>
            <a:endParaRPr/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799350" y="1463250"/>
            <a:ext cx="2808000" cy="19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Duas pessoas desenvolvem algo junto, utilizando o mesmo computador.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Ao decorrer do desenvolvimento possíveis problemas são identificados e já corrigidos.</a:t>
            </a: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1514586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05" name="Google Shape;305;p41"/>
          <p:cNvGrpSpPr/>
          <p:nvPr/>
        </p:nvGrpSpPr>
        <p:grpSpPr>
          <a:xfrm>
            <a:off x="583793" y="3430388"/>
            <a:ext cx="3239100" cy="1475100"/>
            <a:chOff x="764768" y="3430388"/>
            <a:chExt cx="3239100" cy="1475100"/>
          </a:xfrm>
        </p:grpSpPr>
        <p:sp>
          <p:nvSpPr>
            <p:cNvPr id="306" name="Google Shape;306;p41"/>
            <p:cNvSpPr/>
            <p:nvPr/>
          </p:nvSpPr>
          <p:spPr>
            <a:xfrm>
              <a:off x="764768" y="3430388"/>
              <a:ext cx="3239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764781" y="3430388"/>
              <a:ext cx="5070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1"/>
            <p:cNvSpPr txBox="1"/>
            <p:nvPr/>
          </p:nvSpPr>
          <p:spPr>
            <a:xfrm>
              <a:off x="1252725" y="3430388"/>
              <a:ext cx="25812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Resposta rápida</a:t>
              </a:r>
              <a:endPara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764768" y="3982838"/>
              <a:ext cx="3239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764781" y="3982838"/>
              <a:ext cx="5070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1"/>
            <p:cNvSpPr txBox="1"/>
            <p:nvPr/>
          </p:nvSpPr>
          <p:spPr>
            <a:xfrm>
              <a:off x="1252725" y="3982838"/>
              <a:ext cx="27321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Ótimo para problemas complexos</a:t>
              </a:r>
              <a:endPara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764768" y="4535288"/>
              <a:ext cx="3239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764781" y="4535288"/>
              <a:ext cx="5070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1"/>
            <p:cNvSpPr txBox="1"/>
            <p:nvPr/>
          </p:nvSpPr>
          <p:spPr>
            <a:xfrm>
              <a:off x="1252725" y="4535288"/>
              <a:ext cx="25812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Exige dedicação de 2 pessoas</a:t>
              </a:r>
              <a:endPara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15" name="Google Shape;315;p41"/>
          <p:cNvGrpSpPr/>
          <p:nvPr/>
        </p:nvGrpSpPr>
        <p:grpSpPr>
          <a:xfrm>
            <a:off x="658718" y="3478122"/>
            <a:ext cx="356196" cy="265631"/>
            <a:chOff x="5216456" y="3725484"/>
            <a:chExt cx="356196" cy="265631"/>
          </a:xfrm>
        </p:grpSpPr>
        <p:sp>
          <p:nvSpPr>
            <p:cNvPr id="316" name="Google Shape;316;p41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41"/>
          <p:cNvGrpSpPr/>
          <p:nvPr/>
        </p:nvGrpSpPr>
        <p:grpSpPr>
          <a:xfrm>
            <a:off x="678008" y="4559110"/>
            <a:ext cx="317645" cy="318757"/>
            <a:chOff x="5779408" y="3699191"/>
            <a:chExt cx="317645" cy="318757"/>
          </a:xfrm>
        </p:grpSpPr>
        <p:sp>
          <p:nvSpPr>
            <p:cNvPr id="319" name="Google Shape;319;p41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41"/>
          <p:cNvGrpSpPr/>
          <p:nvPr/>
        </p:nvGrpSpPr>
        <p:grpSpPr>
          <a:xfrm>
            <a:off x="658718" y="4035134"/>
            <a:ext cx="356196" cy="265631"/>
            <a:chOff x="5216456" y="3725484"/>
            <a:chExt cx="356196" cy="265631"/>
          </a:xfrm>
        </p:grpSpPr>
        <p:sp>
          <p:nvSpPr>
            <p:cNvPr id="322" name="Google Shape;322;p41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 b="0" l="13132" r="14748" t="0"/>
          <a:stretch/>
        </p:blipFill>
        <p:spPr>
          <a:xfrm>
            <a:off x="3951575" y="13"/>
            <a:ext cx="55639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/>
          <p:nvPr/>
        </p:nvSpPr>
        <p:spPr>
          <a:xfrm>
            <a:off x="0" y="-37"/>
            <a:ext cx="6819870" cy="5143577"/>
          </a:xfrm>
          <a:custGeom>
            <a:rect b="b" l="l" r="r" t="t"/>
            <a:pathLst>
              <a:path extrusionOk="0" h="208855" w="277880">
                <a:moveTo>
                  <a:pt x="271651" y="200879"/>
                </a:moveTo>
                <a:lnTo>
                  <a:pt x="277879" y="190091"/>
                </a:lnTo>
                <a:lnTo>
                  <a:pt x="271852" y="179658"/>
                </a:lnTo>
                <a:lnTo>
                  <a:pt x="259518" y="179658"/>
                </a:lnTo>
                <a:lnTo>
                  <a:pt x="253289" y="190447"/>
                </a:lnTo>
                <a:lnTo>
                  <a:pt x="240739" y="190447"/>
                </a:lnTo>
                <a:lnTo>
                  <a:pt x="234464" y="179581"/>
                </a:lnTo>
                <a:lnTo>
                  <a:pt x="240708" y="168778"/>
                </a:lnTo>
                <a:lnTo>
                  <a:pt x="234557" y="158098"/>
                </a:lnTo>
                <a:lnTo>
                  <a:pt x="234603" y="158020"/>
                </a:lnTo>
                <a:lnTo>
                  <a:pt x="222424" y="158020"/>
                </a:lnTo>
                <a:lnTo>
                  <a:pt x="216195" y="168808"/>
                </a:lnTo>
                <a:lnTo>
                  <a:pt x="203645" y="168808"/>
                </a:lnTo>
                <a:lnTo>
                  <a:pt x="197370" y="157943"/>
                </a:lnTo>
                <a:lnTo>
                  <a:pt x="203460" y="147418"/>
                </a:lnTo>
                <a:lnTo>
                  <a:pt x="197293" y="136738"/>
                </a:lnTo>
                <a:lnTo>
                  <a:pt x="197293" y="136738"/>
                </a:lnTo>
                <a:lnTo>
                  <a:pt x="184913" y="136738"/>
                </a:lnTo>
                <a:lnTo>
                  <a:pt x="178638" y="125872"/>
                </a:lnTo>
                <a:lnTo>
                  <a:pt x="184913" y="115007"/>
                </a:lnTo>
                <a:lnTo>
                  <a:pt x="197231" y="115007"/>
                </a:lnTo>
                <a:lnTo>
                  <a:pt x="203398" y="104311"/>
                </a:lnTo>
                <a:lnTo>
                  <a:pt x="197293" y="93709"/>
                </a:lnTo>
                <a:lnTo>
                  <a:pt x="184805" y="93709"/>
                </a:lnTo>
                <a:lnTo>
                  <a:pt x="178530" y="82843"/>
                </a:lnTo>
                <a:lnTo>
                  <a:pt x="184805" y="71962"/>
                </a:lnTo>
                <a:lnTo>
                  <a:pt x="197185" y="71962"/>
                </a:lnTo>
                <a:lnTo>
                  <a:pt x="197185" y="71962"/>
                </a:lnTo>
                <a:lnTo>
                  <a:pt x="203429" y="61159"/>
                </a:lnTo>
                <a:lnTo>
                  <a:pt x="197262" y="50494"/>
                </a:lnTo>
                <a:lnTo>
                  <a:pt x="203491" y="39721"/>
                </a:lnTo>
                <a:lnTo>
                  <a:pt x="197262" y="28933"/>
                </a:lnTo>
                <a:lnTo>
                  <a:pt x="197386" y="28732"/>
                </a:lnTo>
                <a:lnTo>
                  <a:pt x="197370" y="28717"/>
                </a:lnTo>
                <a:lnTo>
                  <a:pt x="203645" y="17851"/>
                </a:lnTo>
                <a:lnTo>
                  <a:pt x="216134" y="17851"/>
                </a:lnTo>
                <a:lnTo>
                  <a:pt x="222316" y="7172"/>
                </a:lnTo>
                <a:lnTo>
                  <a:pt x="234495" y="7172"/>
                </a:lnTo>
                <a:lnTo>
                  <a:pt x="238637" y="0"/>
                </a:lnTo>
                <a:lnTo>
                  <a:pt x="0" y="0"/>
                </a:lnTo>
                <a:lnTo>
                  <a:pt x="0" y="208854"/>
                </a:lnTo>
                <a:lnTo>
                  <a:pt x="276241" y="208854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299893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 txBox="1"/>
          <p:nvPr>
            <p:ph type="title"/>
          </p:nvPr>
        </p:nvSpPr>
        <p:spPr>
          <a:xfrm>
            <a:off x="799357" y="228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CHAMANDO A GALERA</a:t>
            </a:r>
            <a:endParaRPr/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799350" y="1581125"/>
            <a:ext cx="2808000" cy="12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Junta uma ou mais pessoas em uma sala ou estação de trabalho e vai passando pelo código, discutindo os problemas.</a:t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1514586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33" name="Google Shape;333;p42"/>
          <p:cNvGrpSpPr/>
          <p:nvPr/>
        </p:nvGrpSpPr>
        <p:grpSpPr>
          <a:xfrm>
            <a:off x="583793" y="3182738"/>
            <a:ext cx="3239100" cy="370200"/>
            <a:chOff x="583793" y="2887463"/>
            <a:chExt cx="3239100" cy="370200"/>
          </a:xfrm>
        </p:grpSpPr>
        <p:sp>
          <p:nvSpPr>
            <p:cNvPr id="334" name="Google Shape;334;p42"/>
            <p:cNvSpPr/>
            <p:nvPr/>
          </p:nvSpPr>
          <p:spPr>
            <a:xfrm>
              <a:off x="583793" y="2887463"/>
              <a:ext cx="3239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583806" y="2887463"/>
              <a:ext cx="5070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2"/>
            <p:cNvSpPr txBox="1"/>
            <p:nvPr/>
          </p:nvSpPr>
          <p:spPr>
            <a:xfrm>
              <a:off x="1071750" y="2887463"/>
              <a:ext cx="25812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Resposta rápida</a:t>
              </a:r>
              <a:endPara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37" name="Google Shape;337;p42"/>
          <p:cNvGrpSpPr/>
          <p:nvPr/>
        </p:nvGrpSpPr>
        <p:grpSpPr>
          <a:xfrm>
            <a:off x="583793" y="3735188"/>
            <a:ext cx="3239100" cy="370200"/>
            <a:chOff x="583793" y="3439913"/>
            <a:chExt cx="3239100" cy="370200"/>
          </a:xfrm>
        </p:grpSpPr>
        <p:sp>
          <p:nvSpPr>
            <p:cNvPr id="338" name="Google Shape;338;p42"/>
            <p:cNvSpPr/>
            <p:nvPr/>
          </p:nvSpPr>
          <p:spPr>
            <a:xfrm>
              <a:off x="583793" y="3439913"/>
              <a:ext cx="3239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583806" y="3439913"/>
              <a:ext cx="5070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2"/>
            <p:cNvSpPr txBox="1"/>
            <p:nvPr/>
          </p:nvSpPr>
          <p:spPr>
            <a:xfrm>
              <a:off x="1071750" y="3439913"/>
              <a:ext cx="27321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Ótimo para dar mais contexto</a:t>
              </a:r>
              <a:endPara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41" name="Google Shape;341;p42"/>
          <p:cNvGrpSpPr/>
          <p:nvPr/>
        </p:nvGrpSpPr>
        <p:grpSpPr>
          <a:xfrm>
            <a:off x="583793" y="4287638"/>
            <a:ext cx="3239100" cy="370200"/>
            <a:chOff x="583793" y="3992363"/>
            <a:chExt cx="3239100" cy="370200"/>
          </a:xfrm>
        </p:grpSpPr>
        <p:sp>
          <p:nvSpPr>
            <p:cNvPr id="342" name="Google Shape;342;p42"/>
            <p:cNvSpPr/>
            <p:nvPr/>
          </p:nvSpPr>
          <p:spPr>
            <a:xfrm>
              <a:off x="583793" y="3992363"/>
              <a:ext cx="3239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583806" y="3992363"/>
              <a:ext cx="5070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2"/>
            <p:cNvSpPr txBox="1"/>
            <p:nvPr/>
          </p:nvSpPr>
          <p:spPr>
            <a:xfrm>
              <a:off x="1071750" y="3992363"/>
              <a:ext cx="25812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Força troca de contexto</a:t>
              </a:r>
              <a:endPara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45" name="Google Shape;345;p42"/>
          <p:cNvGrpSpPr/>
          <p:nvPr/>
        </p:nvGrpSpPr>
        <p:grpSpPr>
          <a:xfrm>
            <a:off x="658718" y="3225490"/>
            <a:ext cx="356196" cy="265631"/>
            <a:chOff x="5216456" y="3725484"/>
            <a:chExt cx="356196" cy="265631"/>
          </a:xfrm>
        </p:grpSpPr>
        <p:sp>
          <p:nvSpPr>
            <p:cNvPr id="346" name="Google Shape;346;p4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42"/>
          <p:cNvGrpSpPr/>
          <p:nvPr/>
        </p:nvGrpSpPr>
        <p:grpSpPr>
          <a:xfrm>
            <a:off x="678008" y="4306478"/>
            <a:ext cx="317645" cy="318757"/>
            <a:chOff x="5779408" y="3699191"/>
            <a:chExt cx="317645" cy="318757"/>
          </a:xfrm>
        </p:grpSpPr>
        <p:sp>
          <p:nvSpPr>
            <p:cNvPr id="349" name="Google Shape;349;p42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42"/>
          <p:cNvGrpSpPr/>
          <p:nvPr/>
        </p:nvGrpSpPr>
        <p:grpSpPr>
          <a:xfrm>
            <a:off x="658718" y="3782503"/>
            <a:ext cx="356196" cy="265631"/>
            <a:chOff x="5216456" y="3725484"/>
            <a:chExt cx="356196" cy="265631"/>
          </a:xfrm>
        </p:grpSpPr>
        <p:sp>
          <p:nvSpPr>
            <p:cNvPr id="352" name="Google Shape;352;p4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/>
          <p:cNvPicPr preferRelativeResize="0"/>
          <p:nvPr/>
        </p:nvPicPr>
        <p:blipFill rotWithShape="1">
          <a:blip r:embed="rId3">
            <a:alphaModFix/>
          </a:blip>
          <a:srcRect b="15934" l="0" r="0" t="15941"/>
          <a:stretch/>
        </p:blipFill>
        <p:spPr>
          <a:xfrm>
            <a:off x="0" y="25"/>
            <a:ext cx="56877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/>
          <p:nvPr/>
        </p:nvSpPr>
        <p:spPr>
          <a:xfrm flipH="1">
            <a:off x="2324125" y="-50"/>
            <a:ext cx="6819870" cy="5143577"/>
          </a:xfrm>
          <a:custGeom>
            <a:rect b="b" l="l" r="r" t="t"/>
            <a:pathLst>
              <a:path extrusionOk="0" h="208855" w="277880">
                <a:moveTo>
                  <a:pt x="271651" y="200879"/>
                </a:moveTo>
                <a:lnTo>
                  <a:pt x="277879" y="190091"/>
                </a:lnTo>
                <a:lnTo>
                  <a:pt x="271852" y="179658"/>
                </a:lnTo>
                <a:lnTo>
                  <a:pt x="259518" y="179658"/>
                </a:lnTo>
                <a:lnTo>
                  <a:pt x="253289" y="190447"/>
                </a:lnTo>
                <a:lnTo>
                  <a:pt x="240739" y="190447"/>
                </a:lnTo>
                <a:lnTo>
                  <a:pt x="234464" y="179581"/>
                </a:lnTo>
                <a:lnTo>
                  <a:pt x="240708" y="168778"/>
                </a:lnTo>
                <a:lnTo>
                  <a:pt x="234557" y="158098"/>
                </a:lnTo>
                <a:lnTo>
                  <a:pt x="234603" y="158020"/>
                </a:lnTo>
                <a:lnTo>
                  <a:pt x="222424" y="158020"/>
                </a:lnTo>
                <a:lnTo>
                  <a:pt x="216195" y="168808"/>
                </a:lnTo>
                <a:lnTo>
                  <a:pt x="203645" y="168808"/>
                </a:lnTo>
                <a:lnTo>
                  <a:pt x="197370" y="157943"/>
                </a:lnTo>
                <a:lnTo>
                  <a:pt x="203460" y="147418"/>
                </a:lnTo>
                <a:lnTo>
                  <a:pt x="197293" y="136738"/>
                </a:lnTo>
                <a:lnTo>
                  <a:pt x="197293" y="136738"/>
                </a:lnTo>
                <a:lnTo>
                  <a:pt x="184913" y="136738"/>
                </a:lnTo>
                <a:lnTo>
                  <a:pt x="178638" y="125872"/>
                </a:lnTo>
                <a:lnTo>
                  <a:pt x="184913" y="115007"/>
                </a:lnTo>
                <a:lnTo>
                  <a:pt x="197231" y="115007"/>
                </a:lnTo>
                <a:lnTo>
                  <a:pt x="203398" y="104311"/>
                </a:lnTo>
                <a:lnTo>
                  <a:pt x="197293" y="93709"/>
                </a:lnTo>
                <a:lnTo>
                  <a:pt x="184805" y="93709"/>
                </a:lnTo>
                <a:lnTo>
                  <a:pt x="178530" y="82843"/>
                </a:lnTo>
                <a:lnTo>
                  <a:pt x="184805" y="71962"/>
                </a:lnTo>
                <a:lnTo>
                  <a:pt x="197185" y="71962"/>
                </a:lnTo>
                <a:lnTo>
                  <a:pt x="197185" y="71962"/>
                </a:lnTo>
                <a:lnTo>
                  <a:pt x="203429" y="61159"/>
                </a:lnTo>
                <a:lnTo>
                  <a:pt x="197262" y="50494"/>
                </a:lnTo>
                <a:lnTo>
                  <a:pt x="203491" y="39721"/>
                </a:lnTo>
                <a:lnTo>
                  <a:pt x="197262" y="28933"/>
                </a:lnTo>
                <a:lnTo>
                  <a:pt x="197386" y="28732"/>
                </a:lnTo>
                <a:lnTo>
                  <a:pt x="197370" y="28717"/>
                </a:lnTo>
                <a:lnTo>
                  <a:pt x="203645" y="17851"/>
                </a:lnTo>
                <a:lnTo>
                  <a:pt x="216134" y="17851"/>
                </a:lnTo>
                <a:lnTo>
                  <a:pt x="222316" y="7172"/>
                </a:lnTo>
                <a:lnTo>
                  <a:pt x="234495" y="7172"/>
                </a:lnTo>
                <a:lnTo>
                  <a:pt x="238637" y="0"/>
                </a:lnTo>
                <a:lnTo>
                  <a:pt x="0" y="0"/>
                </a:lnTo>
                <a:lnTo>
                  <a:pt x="0" y="208854"/>
                </a:lnTo>
                <a:lnTo>
                  <a:pt x="276241" y="208854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299893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3"/>
          <p:cNvSpPr txBox="1"/>
          <p:nvPr>
            <p:ph type="title"/>
          </p:nvPr>
        </p:nvSpPr>
        <p:spPr>
          <a:xfrm>
            <a:off x="5043952" y="372900"/>
            <a:ext cx="355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UTILIZANDO FERRAMENTAS</a:t>
            </a:r>
            <a:endParaRPr/>
          </a:p>
        </p:txBody>
      </p:sp>
      <p:sp>
        <p:nvSpPr>
          <p:cNvPr id="361" name="Google Shape;361;p43"/>
          <p:cNvSpPr txBox="1"/>
          <p:nvPr>
            <p:ph idx="1" type="body"/>
          </p:nvPr>
        </p:nvSpPr>
        <p:spPr>
          <a:xfrm>
            <a:off x="5236175" y="1643525"/>
            <a:ext cx="3174300" cy="17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 assíncrono, </a:t>
            </a:r>
            <a:r>
              <a:rPr lang="en"/>
              <a:t>onde</a:t>
            </a:r>
            <a:r>
              <a:rPr lang="en"/>
              <a:t> uma pessoa </a:t>
            </a:r>
            <a:r>
              <a:rPr lang="en"/>
              <a:t>submete</a:t>
            </a:r>
            <a:r>
              <a:rPr lang="en"/>
              <a:t> uma mudança, e pessoas fazem a revisão deixando comentários.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Normalmente utilizando ferramentas que facilitam os comentários e o progresso das mudanças.</a:t>
            </a:r>
            <a:endParaRPr/>
          </a:p>
        </p:txBody>
      </p:sp>
      <p:sp>
        <p:nvSpPr>
          <p:cNvPr id="362" name="Google Shape;362;p43"/>
          <p:cNvSpPr/>
          <p:nvPr/>
        </p:nvSpPr>
        <p:spPr>
          <a:xfrm>
            <a:off x="6134611" y="117517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63" name="Google Shape;3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25" y="1085850"/>
            <a:ext cx="4554650" cy="3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882" y="3971823"/>
            <a:ext cx="915495" cy="3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0650" y="4133143"/>
            <a:ext cx="1377550" cy="6083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3"/>
          <p:cNvGrpSpPr/>
          <p:nvPr/>
        </p:nvGrpSpPr>
        <p:grpSpPr>
          <a:xfrm>
            <a:off x="5203768" y="3381263"/>
            <a:ext cx="3239257" cy="370213"/>
            <a:chOff x="583793" y="3439913"/>
            <a:chExt cx="3239257" cy="370213"/>
          </a:xfrm>
        </p:grpSpPr>
        <p:sp>
          <p:nvSpPr>
            <p:cNvPr id="367" name="Google Shape;367;p43"/>
            <p:cNvSpPr/>
            <p:nvPr/>
          </p:nvSpPr>
          <p:spPr>
            <a:xfrm>
              <a:off x="583793" y="3439913"/>
              <a:ext cx="3239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583806" y="3439913"/>
              <a:ext cx="5070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3"/>
            <p:cNvSpPr txBox="1"/>
            <p:nvPr/>
          </p:nvSpPr>
          <p:spPr>
            <a:xfrm>
              <a:off x="1071750" y="3439925"/>
              <a:ext cx="27513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Sem dependência entre processos</a:t>
              </a:r>
              <a:endPara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70" name="Google Shape;370;p43"/>
          <p:cNvGrpSpPr/>
          <p:nvPr/>
        </p:nvGrpSpPr>
        <p:grpSpPr>
          <a:xfrm>
            <a:off x="5203768" y="3933713"/>
            <a:ext cx="3239100" cy="370200"/>
            <a:chOff x="583793" y="3992363"/>
            <a:chExt cx="3239100" cy="370200"/>
          </a:xfrm>
        </p:grpSpPr>
        <p:sp>
          <p:nvSpPr>
            <p:cNvPr id="371" name="Google Shape;371;p43"/>
            <p:cNvSpPr/>
            <p:nvPr/>
          </p:nvSpPr>
          <p:spPr>
            <a:xfrm>
              <a:off x="583793" y="3992363"/>
              <a:ext cx="3239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583806" y="3992363"/>
              <a:ext cx="5070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3"/>
            <p:cNvSpPr txBox="1"/>
            <p:nvPr/>
          </p:nvSpPr>
          <p:spPr>
            <a:xfrm>
              <a:off x="1071750" y="3992363"/>
              <a:ext cx="25812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Sem troca de contexto</a:t>
              </a:r>
              <a:endPara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74" name="Google Shape;374;p43"/>
          <p:cNvGrpSpPr/>
          <p:nvPr/>
        </p:nvGrpSpPr>
        <p:grpSpPr>
          <a:xfrm>
            <a:off x="5203768" y="4486163"/>
            <a:ext cx="3239100" cy="370200"/>
            <a:chOff x="583793" y="4544813"/>
            <a:chExt cx="3239100" cy="370200"/>
          </a:xfrm>
        </p:grpSpPr>
        <p:sp>
          <p:nvSpPr>
            <p:cNvPr id="375" name="Google Shape;375;p43"/>
            <p:cNvSpPr/>
            <p:nvPr/>
          </p:nvSpPr>
          <p:spPr>
            <a:xfrm>
              <a:off x="583793" y="4544813"/>
              <a:ext cx="3239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583806" y="4544813"/>
              <a:ext cx="5070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3"/>
            <p:cNvSpPr txBox="1"/>
            <p:nvPr/>
          </p:nvSpPr>
          <p:spPr>
            <a:xfrm>
              <a:off x="1071750" y="4544813"/>
              <a:ext cx="25812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Pode demorar mais</a:t>
              </a:r>
              <a:endPara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78" name="Google Shape;378;p43"/>
          <p:cNvGrpSpPr/>
          <p:nvPr/>
        </p:nvGrpSpPr>
        <p:grpSpPr>
          <a:xfrm>
            <a:off x="5275764" y="3434224"/>
            <a:ext cx="356196" cy="265631"/>
            <a:chOff x="5216456" y="3725484"/>
            <a:chExt cx="356196" cy="265631"/>
          </a:xfrm>
        </p:grpSpPr>
        <p:sp>
          <p:nvSpPr>
            <p:cNvPr id="379" name="Google Shape;379;p43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43"/>
          <p:cNvGrpSpPr/>
          <p:nvPr/>
        </p:nvGrpSpPr>
        <p:grpSpPr>
          <a:xfrm>
            <a:off x="5295054" y="4515212"/>
            <a:ext cx="317645" cy="318757"/>
            <a:chOff x="5779408" y="3699191"/>
            <a:chExt cx="317645" cy="318757"/>
          </a:xfrm>
        </p:grpSpPr>
        <p:sp>
          <p:nvSpPr>
            <p:cNvPr id="382" name="Google Shape;382;p43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43"/>
          <p:cNvGrpSpPr/>
          <p:nvPr/>
        </p:nvGrpSpPr>
        <p:grpSpPr>
          <a:xfrm>
            <a:off x="5275764" y="3991236"/>
            <a:ext cx="356196" cy="265631"/>
            <a:chOff x="5216456" y="3725484"/>
            <a:chExt cx="356196" cy="265631"/>
          </a:xfrm>
        </p:grpSpPr>
        <p:sp>
          <p:nvSpPr>
            <p:cNvPr id="385" name="Google Shape;385;p43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ESCOLHER?</a:t>
            </a: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3883225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" name="Google Shape;393;p44"/>
          <p:cNvSpPr txBox="1"/>
          <p:nvPr/>
        </p:nvSpPr>
        <p:spPr>
          <a:xfrm>
            <a:off x="704850" y="1367525"/>
            <a:ext cx="240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PROGRAMAÇÃO PAREADA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3549002" y="1390000"/>
            <a:ext cx="204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CHAMANDO A GALERA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5" name="Google Shape;395;p44"/>
          <p:cNvSpPr txBox="1"/>
          <p:nvPr/>
        </p:nvSpPr>
        <p:spPr>
          <a:xfrm>
            <a:off x="6025350" y="1412475"/>
            <a:ext cx="26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UTILIZANDO FERRAMENTAS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96" name="Google Shape;396;p44"/>
          <p:cNvGrpSpPr/>
          <p:nvPr/>
        </p:nvGrpSpPr>
        <p:grpSpPr>
          <a:xfrm>
            <a:off x="4244548" y="2066119"/>
            <a:ext cx="650990" cy="478130"/>
            <a:chOff x="2278533" y="2937377"/>
            <a:chExt cx="346788" cy="254704"/>
          </a:xfrm>
        </p:grpSpPr>
        <p:sp>
          <p:nvSpPr>
            <p:cNvPr id="397" name="Google Shape;397;p44"/>
            <p:cNvSpPr/>
            <p:nvPr/>
          </p:nvSpPr>
          <p:spPr>
            <a:xfrm>
              <a:off x="2317557" y="2958607"/>
              <a:ext cx="270619" cy="184200"/>
            </a:xfrm>
            <a:custGeom>
              <a:rect b="b" l="l" r="r" t="t"/>
              <a:pathLst>
                <a:path extrusionOk="0" h="5787" w="8502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2278533" y="2937377"/>
              <a:ext cx="346788" cy="254704"/>
            </a:xfrm>
            <a:custGeom>
              <a:rect b="b" l="l" r="r" t="t"/>
              <a:pathLst>
                <a:path extrusionOk="0" h="8002" w="10895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44"/>
          <p:cNvGrpSpPr/>
          <p:nvPr/>
        </p:nvGrpSpPr>
        <p:grpSpPr>
          <a:xfrm>
            <a:off x="1636852" y="2031944"/>
            <a:ext cx="545897" cy="546485"/>
            <a:chOff x="3235438" y="1970604"/>
            <a:chExt cx="354363" cy="354745"/>
          </a:xfrm>
        </p:grpSpPr>
        <p:sp>
          <p:nvSpPr>
            <p:cNvPr id="400" name="Google Shape;400;p44"/>
            <p:cNvSpPr/>
            <p:nvPr/>
          </p:nvSpPr>
          <p:spPr>
            <a:xfrm>
              <a:off x="3235438" y="2125712"/>
              <a:ext cx="132667" cy="199288"/>
            </a:xfrm>
            <a:custGeom>
              <a:rect b="b" l="l" r="r" t="t"/>
              <a:pathLst>
                <a:path extrusionOk="0" h="6261" w="4168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3257433" y="2292373"/>
              <a:ext cx="10249" cy="32626"/>
            </a:xfrm>
            <a:custGeom>
              <a:rect b="b" l="l" r="r" t="t"/>
              <a:pathLst>
                <a:path extrusionOk="0" h="1025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3335098" y="2292373"/>
              <a:ext cx="10281" cy="32626"/>
            </a:xfrm>
            <a:custGeom>
              <a:rect b="b" l="l" r="r" t="t"/>
              <a:pathLst>
                <a:path extrusionOk="0" h="1025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3490110" y="2163685"/>
              <a:ext cx="55734" cy="18430"/>
            </a:xfrm>
            <a:custGeom>
              <a:rect b="b" l="l" r="r" t="t"/>
              <a:pathLst>
                <a:path extrusionOk="0" h="579" w="1751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3445771" y="2131664"/>
              <a:ext cx="144031" cy="192953"/>
            </a:xfrm>
            <a:custGeom>
              <a:rect b="b" l="l" r="r" t="t"/>
              <a:pathLst>
                <a:path extrusionOk="0" h="6062" w="4525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3473813" y="2287058"/>
              <a:ext cx="10631" cy="38291"/>
            </a:xfrm>
            <a:custGeom>
              <a:rect b="b" l="l" r="r" t="t"/>
              <a:pathLst>
                <a:path extrusionOk="0" h="120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3551128" y="2287058"/>
              <a:ext cx="10249" cy="38291"/>
            </a:xfrm>
            <a:custGeom>
              <a:rect b="b" l="l" r="r" t="t"/>
              <a:pathLst>
                <a:path extrusionOk="0" h="120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3290377" y="1970604"/>
              <a:ext cx="221378" cy="185346"/>
            </a:xfrm>
            <a:custGeom>
              <a:rect b="b" l="l" r="r" t="t"/>
              <a:pathLst>
                <a:path extrusionOk="0" h="5823" w="6955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3329432" y="2004344"/>
              <a:ext cx="26928" cy="10249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3368074" y="200434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3329432" y="2031622"/>
              <a:ext cx="121304" cy="10631"/>
            </a:xfrm>
            <a:custGeom>
              <a:rect b="b" l="l" r="r" t="t"/>
              <a:pathLst>
                <a:path extrusionOk="0" h="334" w="381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3329432" y="2059664"/>
              <a:ext cx="82249" cy="10663"/>
            </a:xfrm>
            <a:custGeom>
              <a:rect b="b" l="l" r="r" t="t"/>
              <a:pathLst>
                <a:path extrusionOk="0" h="335" w="2584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3423777" y="2059664"/>
              <a:ext cx="26960" cy="10663"/>
            </a:xfrm>
            <a:custGeom>
              <a:rect b="b" l="l" r="r" t="t"/>
              <a:pathLst>
                <a:path extrusionOk="0" h="335" w="847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44"/>
          <p:cNvGrpSpPr/>
          <p:nvPr/>
        </p:nvGrpSpPr>
        <p:grpSpPr>
          <a:xfrm>
            <a:off x="6968543" y="2070162"/>
            <a:ext cx="769510" cy="470049"/>
            <a:chOff x="7009649" y="1541981"/>
            <a:chExt cx="524940" cy="320655"/>
          </a:xfrm>
        </p:grpSpPr>
        <p:sp>
          <p:nvSpPr>
            <p:cNvPr id="414" name="Google Shape;414;p44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ESCOLHER?</a:t>
            </a:r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3883225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8" name="Google Shape;428;p45"/>
          <p:cNvSpPr txBox="1"/>
          <p:nvPr/>
        </p:nvSpPr>
        <p:spPr>
          <a:xfrm>
            <a:off x="704850" y="1367525"/>
            <a:ext cx="240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PROGRAMAÇÃO PAREADA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29" name="Google Shape;429;p45"/>
          <p:cNvSpPr txBox="1"/>
          <p:nvPr/>
        </p:nvSpPr>
        <p:spPr>
          <a:xfrm>
            <a:off x="3549002" y="1390000"/>
            <a:ext cx="204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CHAMANDO A GALERA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6025350" y="1412475"/>
            <a:ext cx="26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UTILIZANDO FERRAMENTAS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431" name="Google Shape;431;p45"/>
          <p:cNvGrpSpPr/>
          <p:nvPr/>
        </p:nvGrpSpPr>
        <p:grpSpPr>
          <a:xfrm>
            <a:off x="4244548" y="2066119"/>
            <a:ext cx="650990" cy="478130"/>
            <a:chOff x="2278533" y="2937377"/>
            <a:chExt cx="346788" cy="254704"/>
          </a:xfrm>
        </p:grpSpPr>
        <p:sp>
          <p:nvSpPr>
            <p:cNvPr id="432" name="Google Shape;432;p45"/>
            <p:cNvSpPr/>
            <p:nvPr/>
          </p:nvSpPr>
          <p:spPr>
            <a:xfrm>
              <a:off x="2317557" y="2958607"/>
              <a:ext cx="270619" cy="184200"/>
            </a:xfrm>
            <a:custGeom>
              <a:rect b="b" l="l" r="r" t="t"/>
              <a:pathLst>
                <a:path extrusionOk="0" h="5787" w="8502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2278533" y="2937377"/>
              <a:ext cx="346788" cy="254704"/>
            </a:xfrm>
            <a:custGeom>
              <a:rect b="b" l="l" r="r" t="t"/>
              <a:pathLst>
                <a:path extrusionOk="0" h="8002" w="10895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45"/>
          <p:cNvGrpSpPr/>
          <p:nvPr/>
        </p:nvGrpSpPr>
        <p:grpSpPr>
          <a:xfrm>
            <a:off x="1636852" y="2031944"/>
            <a:ext cx="545897" cy="546485"/>
            <a:chOff x="3235438" y="1970604"/>
            <a:chExt cx="354363" cy="354745"/>
          </a:xfrm>
        </p:grpSpPr>
        <p:sp>
          <p:nvSpPr>
            <p:cNvPr id="435" name="Google Shape;435;p45"/>
            <p:cNvSpPr/>
            <p:nvPr/>
          </p:nvSpPr>
          <p:spPr>
            <a:xfrm>
              <a:off x="3235438" y="2125712"/>
              <a:ext cx="132667" cy="199288"/>
            </a:xfrm>
            <a:custGeom>
              <a:rect b="b" l="l" r="r" t="t"/>
              <a:pathLst>
                <a:path extrusionOk="0" h="6261" w="4168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3257433" y="2292373"/>
              <a:ext cx="10249" cy="32626"/>
            </a:xfrm>
            <a:custGeom>
              <a:rect b="b" l="l" r="r" t="t"/>
              <a:pathLst>
                <a:path extrusionOk="0" h="1025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3335098" y="2292373"/>
              <a:ext cx="10281" cy="32626"/>
            </a:xfrm>
            <a:custGeom>
              <a:rect b="b" l="l" r="r" t="t"/>
              <a:pathLst>
                <a:path extrusionOk="0" h="1025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3490110" y="2163685"/>
              <a:ext cx="55734" cy="18430"/>
            </a:xfrm>
            <a:custGeom>
              <a:rect b="b" l="l" r="r" t="t"/>
              <a:pathLst>
                <a:path extrusionOk="0" h="579" w="1751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3445771" y="2131664"/>
              <a:ext cx="144031" cy="192953"/>
            </a:xfrm>
            <a:custGeom>
              <a:rect b="b" l="l" r="r" t="t"/>
              <a:pathLst>
                <a:path extrusionOk="0" h="6062" w="4525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3473813" y="2287058"/>
              <a:ext cx="10631" cy="38291"/>
            </a:xfrm>
            <a:custGeom>
              <a:rect b="b" l="l" r="r" t="t"/>
              <a:pathLst>
                <a:path extrusionOk="0" h="120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3551128" y="2287058"/>
              <a:ext cx="10249" cy="38291"/>
            </a:xfrm>
            <a:custGeom>
              <a:rect b="b" l="l" r="r" t="t"/>
              <a:pathLst>
                <a:path extrusionOk="0" h="120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3290377" y="1970604"/>
              <a:ext cx="221378" cy="185346"/>
            </a:xfrm>
            <a:custGeom>
              <a:rect b="b" l="l" r="r" t="t"/>
              <a:pathLst>
                <a:path extrusionOk="0" h="5823" w="6955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3329432" y="2004344"/>
              <a:ext cx="26928" cy="10249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3368074" y="200434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3329432" y="2031622"/>
              <a:ext cx="121304" cy="10631"/>
            </a:xfrm>
            <a:custGeom>
              <a:rect b="b" l="l" r="r" t="t"/>
              <a:pathLst>
                <a:path extrusionOk="0" h="334" w="381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3329432" y="2059664"/>
              <a:ext cx="82249" cy="10663"/>
            </a:xfrm>
            <a:custGeom>
              <a:rect b="b" l="l" r="r" t="t"/>
              <a:pathLst>
                <a:path extrusionOk="0" h="335" w="2584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3423777" y="2059664"/>
              <a:ext cx="26960" cy="10663"/>
            </a:xfrm>
            <a:custGeom>
              <a:rect b="b" l="l" r="r" t="t"/>
              <a:pathLst>
                <a:path extrusionOk="0" h="335" w="847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45"/>
          <p:cNvGrpSpPr/>
          <p:nvPr/>
        </p:nvGrpSpPr>
        <p:grpSpPr>
          <a:xfrm>
            <a:off x="6968543" y="2070162"/>
            <a:ext cx="769510" cy="470049"/>
            <a:chOff x="7009649" y="1541981"/>
            <a:chExt cx="524940" cy="320655"/>
          </a:xfrm>
        </p:grpSpPr>
        <p:sp>
          <p:nvSpPr>
            <p:cNvPr id="449" name="Google Shape;449;p45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776" y="2092625"/>
            <a:ext cx="4910501" cy="31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3">
            <a:alphaModFix/>
          </a:blip>
          <a:srcRect b="9129" l="3961" r="10105" t="7876"/>
          <a:stretch/>
        </p:blipFill>
        <p:spPr>
          <a:xfrm>
            <a:off x="4256400" y="0"/>
            <a:ext cx="48876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/>
          <p:nvPr/>
        </p:nvSpPr>
        <p:spPr>
          <a:xfrm>
            <a:off x="0" y="-37"/>
            <a:ext cx="6819870" cy="5143577"/>
          </a:xfrm>
          <a:custGeom>
            <a:rect b="b" l="l" r="r" t="t"/>
            <a:pathLst>
              <a:path extrusionOk="0" h="208855" w="277880">
                <a:moveTo>
                  <a:pt x="271651" y="200879"/>
                </a:moveTo>
                <a:lnTo>
                  <a:pt x="277879" y="190091"/>
                </a:lnTo>
                <a:lnTo>
                  <a:pt x="271852" y="179658"/>
                </a:lnTo>
                <a:lnTo>
                  <a:pt x="259518" y="179658"/>
                </a:lnTo>
                <a:lnTo>
                  <a:pt x="253289" y="190447"/>
                </a:lnTo>
                <a:lnTo>
                  <a:pt x="240739" y="190447"/>
                </a:lnTo>
                <a:lnTo>
                  <a:pt x="234464" y="179581"/>
                </a:lnTo>
                <a:lnTo>
                  <a:pt x="240708" y="168778"/>
                </a:lnTo>
                <a:lnTo>
                  <a:pt x="234557" y="158098"/>
                </a:lnTo>
                <a:lnTo>
                  <a:pt x="234603" y="158020"/>
                </a:lnTo>
                <a:lnTo>
                  <a:pt x="222424" y="158020"/>
                </a:lnTo>
                <a:lnTo>
                  <a:pt x="216195" y="168808"/>
                </a:lnTo>
                <a:lnTo>
                  <a:pt x="203645" y="168808"/>
                </a:lnTo>
                <a:lnTo>
                  <a:pt x="197370" y="157943"/>
                </a:lnTo>
                <a:lnTo>
                  <a:pt x="203460" y="147418"/>
                </a:lnTo>
                <a:lnTo>
                  <a:pt x="197293" y="136738"/>
                </a:lnTo>
                <a:lnTo>
                  <a:pt x="197293" y="136738"/>
                </a:lnTo>
                <a:lnTo>
                  <a:pt x="184913" y="136738"/>
                </a:lnTo>
                <a:lnTo>
                  <a:pt x="178638" y="125872"/>
                </a:lnTo>
                <a:lnTo>
                  <a:pt x="184913" y="115007"/>
                </a:lnTo>
                <a:lnTo>
                  <a:pt x="197231" y="115007"/>
                </a:lnTo>
                <a:lnTo>
                  <a:pt x="203398" y="104311"/>
                </a:lnTo>
                <a:lnTo>
                  <a:pt x="197293" y="93709"/>
                </a:lnTo>
                <a:lnTo>
                  <a:pt x="184805" y="93709"/>
                </a:lnTo>
                <a:lnTo>
                  <a:pt x="178530" y="82843"/>
                </a:lnTo>
                <a:lnTo>
                  <a:pt x="184805" y="71962"/>
                </a:lnTo>
                <a:lnTo>
                  <a:pt x="197185" y="71962"/>
                </a:lnTo>
                <a:lnTo>
                  <a:pt x="197185" y="71962"/>
                </a:lnTo>
                <a:lnTo>
                  <a:pt x="203429" y="61159"/>
                </a:lnTo>
                <a:lnTo>
                  <a:pt x="197262" y="50494"/>
                </a:lnTo>
                <a:lnTo>
                  <a:pt x="203491" y="39721"/>
                </a:lnTo>
                <a:lnTo>
                  <a:pt x="197262" y="28933"/>
                </a:lnTo>
                <a:lnTo>
                  <a:pt x="197386" y="28732"/>
                </a:lnTo>
                <a:lnTo>
                  <a:pt x="197370" y="28717"/>
                </a:lnTo>
                <a:lnTo>
                  <a:pt x="203645" y="17851"/>
                </a:lnTo>
                <a:lnTo>
                  <a:pt x="216134" y="17851"/>
                </a:lnTo>
                <a:lnTo>
                  <a:pt x="222316" y="7172"/>
                </a:lnTo>
                <a:lnTo>
                  <a:pt x="234495" y="7172"/>
                </a:lnTo>
                <a:lnTo>
                  <a:pt x="238637" y="0"/>
                </a:lnTo>
                <a:lnTo>
                  <a:pt x="0" y="0"/>
                </a:lnTo>
                <a:lnTo>
                  <a:pt x="0" y="208854"/>
                </a:lnTo>
                <a:lnTo>
                  <a:pt x="276241" y="208854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299893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 txBox="1"/>
          <p:nvPr>
            <p:ph type="title"/>
          </p:nvPr>
        </p:nvSpPr>
        <p:spPr>
          <a:xfrm>
            <a:off x="799357" y="228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THAMARA ANDRADE</a:t>
            </a:r>
            <a:endParaRPr/>
          </a:p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251400" y="1661300"/>
            <a:ext cx="3903900" cy="19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Engenheira de Software na Cadence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Fundadora do Currículo para Elas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Defensora de Código-Aberto (Open-Source)</a:t>
            </a: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1514586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Google Shape;131;p28"/>
          <p:cNvSpPr txBox="1"/>
          <p:nvPr>
            <p:ph type="title"/>
          </p:nvPr>
        </p:nvSpPr>
        <p:spPr>
          <a:xfrm>
            <a:off x="7241998" y="-25"/>
            <a:ext cx="18735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</a:rPr>
              <a:t>thamara.dev</a:t>
            </a:r>
            <a:endParaRPr b="1"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ESCOLHER?</a:t>
            </a: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3883225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4" name="Google Shape;464;p46"/>
          <p:cNvSpPr txBox="1"/>
          <p:nvPr/>
        </p:nvSpPr>
        <p:spPr>
          <a:xfrm>
            <a:off x="704850" y="1367525"/>
            <a:ext cx="240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PROGRAMAÇÃO PAREADA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5" name="Google Shape;465;p46"/>
          <p:cNvSpPr txBox="1"/>
          <p:nvPr/>
        </p:nvSpPr>
        <p:spPr>
          <a:xfrm>
            <a:off x="3549002" y="1390000"/>
            <a:ext cx="204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CHAMANDO A GALERA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6025350" y="1412475"/>
            <a:ext cx="26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UTILIZANDO FERRAMENTAS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7" name="Google Shape;467;p46"/>
          <p:cNvSpPr txBox="1"/>
          <p:nvPr>
            <p:ph idx="4294967295" type="subTitle"/>
          </p:nvPr>
        </p:nvSpPr>
        <p:spPr>
          <a:xfrm>
            <a:off x="734400" y="2654422"/>
            <a:ext cx="2350800" cy="16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Quando ambas as partes não possuem todo o conhecimento necessário e precisam discutir soluções.</a:t>
            </a:r>
            <a:endParaRPr/>
          </a:p>
        </p:txBody>
      </p:sp>
      <p:sp>
        <p:nvSpPr>
          <p:cNvPr id="468" name="Google Shape;468;p46"/>
          <p:cNvSpPr txBox="1"/>
          <p:nvPr>
            <p:ph idx="4294967295" type="subTitle"/>
          </p:nvPr>
        </p:nvSpPr>
        <p:spPr>
          <a:xfrm>
            <a:off x="3424875" y="2654422"/>
            <a:ext cx="2350800" cy="16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Quando é necessário apresentar o problema de uma forma mais completa.</a:t>
            </a:r>
            <a:endParaRPr/>
          </a:p>
        </p:txBody>
      </p:sp>
      <p:sp>
        <p:nvSpPr>
          <p:cNvPr id="469" name="Google Shape;469;p46"/>
          <p:cNvSpPr txBox="1"/>
          <p:nvPr>
            <p:ph idx="4294967295" type="subTitle"/>
          </p:nvPr>
        </p:nvSpPr>
        <p:spPr>
          <a:xfrm>
            <a:off x="6177900" y="2654422"/>
            <a:ext cx="2350800" cy="16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Para todos os momentos aonde as anteriores não se aplicam, e até mesmo junto com as anteriores.</a:t>
            </a:r>
            <a:endParaRPr/>
          </a:p>
        </p:txBody>
      </p:sp>
      <p:grpSp>
        <p:nvGrpSpPr>
          <p:cNvPr id="470" name="Google Shape;470;p46"/>
          <p:cNvGrpSpPr/>
          <p:nvPr/>
        </p:nvGrpSpPr>
        <p:grpSpPr>
          <a:xfrm>
            <a:off x="4244548" y="2066119"/>
            <a:ext cx="650990" cy="478130"/>
            <a:chOff x="2278533" y="2937377"/>
            <a:chExt cx="346788" cy="254704"/>
          </a:xfrm>
        </p:grpSpPr>
        <p:sp>
          <p:nvSpPr>
            <p:cNvPr id="471" name="Google Shape;471;p46"/>
            <p:cNvSpPr/>
            <p:nvPr/>
          </p:nvSpPr>
          <p:spPr>
            <a:xfrm>
              <a:off x="2317557" y="2958607"/>
              <a:ext cx="270619" cy="184200"/>
            </a:xfrm>
            <a:custGeom>
              <a:rect b="b" l="l" r="r" t="t"/>
              <a:pathLst>
                <a:path extrusionOk="0" h="5787" w="8502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2278533" y="2937377"/>
              <a:ext cx="346788" cy="254704"/>
            </a:xfrm>
            <a:custGeom>
              <a:rect b="b" l="l" r="r" t="t"/>
              <a:pathLst>
                <a:path extrusionOk="0" h="8002" w="10895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46"/>
          <p:cNvGrpSpPr/>
          <p:nvPr/>
        </p:nvGrpSpPr>
        <p:grpSpPr>
          <a:xfrm>
            <a:off x="1636852" y="2031944"/>
            <a:ext cx="545897" cy="546485"/>
            <a:chOff x="3235438" y="1970604"/>
            <a:chExt cx="354363" cy="354745"/>
          </a:xfrm>
        </p:grpSpPr>
        <p:sp>
          <p:nvSpPr>
            <p:cNvPr id="474" name="Google Shape;474;p46"/>
            <p:cNvSpPr/>
            <p:nvPr/>
          </p:nvSpPr>
          <p:spPr>
            <a:xfrm>
              <a:off x="3235438" y="2125712"/>
              <a:ext cx="132667" cy="199288"/>
            </a:xfrm>
            <a:custGeom>
              <a:rect b="b" l="l" r="r" t="t"/>
              <a:pathLst>
                <a:path extrusionOk="0" h="6261" w="4168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3257433" y="2292373"/>
              <a:ext cx="10249" cy="32626"/>
            </a:xfrm>
            <a:custGeom>
              <a:rect b="b" l="l" r="r" t="t"/>
              <a:pathLst>
                <a:path extrusionOk="0" h="1025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3335098" y="2292373"/>
              <a:ext cx="10281" cy="32626"/>
            </a:xfrm>
            <a:custGeom>
              <a:rect b="b" l="l" r="r" t="t"/>
              <a:pathLst>
                <a:path extrusionOk="0" h="1025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3490110" y="2163685"/>
              <a:ext cx="55734" cy="18430"/>
            </a:xfrm>
            <a:custGeom>
              <a:rect b="b" l="l" r="r" t="t"/>
              <a:pathLst>
                <a:path extrusionOk="0" h="579" w="1751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3445771" y="2131664"/>
              <a:ext cx="144031" cy="192953"/>
            </a:xfrm>
            <a:custGeom>
              <a:rect b="b" l="l" r="r" t="t"/>
              <a:pathLst>
                <a:path extrusionOk="0" h="6062" w="4525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3473813" y="2287058"/>
              <a:ext cx="10631" cy="38291"/>
            </a:xfrm>
            <a:custGeom>
              <a:rect b="b" l="l" r="r" t="t"/>
              <a:pathLst>
                <a:path extrusionOk="0" h="120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3551128" y="2287058"/>
              <a:ext cx="10249" cy="38291"/>
            </a:xfrm>
            <a:custGeom>
              <a:rect b="b" l="l" r="r" t="t"/>
              <a:pathLst>
                <a:path extrusionOk="0" h="120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3290377" y="1970604"/>
              <a:ext cx="221378" cy="185346"/>
            </a:xfrm>
            <a:custGeom>
              <a:rect b="b" l="l" r="r" t="t"/>
              <a:pathLst>
                <a:path extrusionOk="0" h="5823" w="6955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3329432" y="2004344"/>
              <a:ext cx="26928" cy="10249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3368074" y="200434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3329432" y="2031622"/>
              <a:ext cx="121304" cy="10631"/>
            </a:xfrm>
            <a:custGeom>
              <a:rect b="b" l="l" r="r" t="t"/>
              <a:pathLst>
                <a:path extrusionOk="0" h="334" w="381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3329432" y="2059664"/>
              <a:ext cx="82249" cy="10663"/>
            </a:xfrm>
            <a:custGeom>
              <a:rect b="b" l="l" r="r" t="t"/>
              <a:pathLst>
                <a:path extrusionOk="0" h="335" w="2584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3423777" y="2059664"/>
              <a:ext cx="26960" cy="10663"/>
            </a:xfrm>
            <a:custGeom>
              <a:rect b="b" l="l" r="r" t="t"/>
              <a:pathLst>
                <a:path extrusionOk="0" h="335" w="847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6"/>
          <p:cNvGrpSpPr/>
          <p:nvPr/>
        </p:nvGrpSpPr>
        <p:grpSpPr>
          <a:xfrm>
            <a:off x="6968543" y="2070162"/>
            <a:ext cx="769510" cy="470049"/>
            <a:chOff x="7009649" y="1541981"/>
            <a:chExt cx="524940" cy="320655"/>
          </a:xfrm>
        </p:grpSpPr>
        <p:sp>
          <p:nvSpPr>
            <p:cNvPr id="488" name="Google Shape;488;p46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/>
          <p:nvPr>
            <p:ph type="title"/>
          </p:nvPr>
        </p:nvSpPr>
        <p:spPr>
          <a:xfrm>
            <a:off x="665200" y="3054600"/>
            <a:ext cx="293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PORQUE APLICAR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REVISÃO DE CÓDIGO?</a:t>
            </a:r>
            <a:endParaRPr/>
          </a:p>
        </p:txBody>
      </p:sp>
      <p:sp>
        <p:nvSpPr>
          <p:cNvPr id="501" name="Google Shape;501;p47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7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rgbClr val="C9A95E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47"/>
          <p:cNvGrpSpPr/>
          <p:nvPr/>
        </p:nvGrpSpPr>
        <p:grpSpPr>
          <a:xfrm>
            <a:off x="6508694" y="845533"/>
            <a:ext cx="1107065" cy="1105979"/>
            <a:chOff x="3040984" y="3681059"/>
            <a:chExt cx="356164" cy="355815"/>
          </a:xfrm>
        </p:grpSpPr>
        <p:sp>
          <p:nvSpPr>
            <p:cNvPr id="504" name="Google Shape;504;p47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8"/>
          <p:cNvPicPr preferRelativeResize="0"/>
          <p:nvPr/>
        </p:nvPicPr>
        <p:blipFill rotWithShape="1">
          <a:blip r:embed="rId3">
            <a:alphaModFix/>
          </a:blip>
          <a:srcRect b="10088" l="13307" r="6769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8"/>
          <p:cNvSpPr txBox="1"/>
          <p:nvPr/>
        </p:nvSpPr>
        <p:spPr>
          <a:xfrm>
            <a:off x="5510908" y="3366876"/>
            <a:ext cx="33906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  <a:latin typeface="Economica"/>
                <a:ea typeface="Economica"/>
                <a:cs typeface="Economica"/>
                <a:sym typeface="Economica"/>
              </a:rPr>
              <a:t>AUMENTAR A QUALIDADE DO PRODUTO</a:t>
            </a:r>
            <a:endParaRPr>
              <a:solidFill>
                <a:schemeClr val="accent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9"/>
          <p:cNvPicPr preferRelativeResize="0"/>
          <p:nvPr/>
        </p:nvPicPr>
        <p:blipFill rotWithShape="1">
          <a:blip r:embed="rId3">
            <a:alphaModFix/>
          </a:blip>
          <a:srcRect b="5961" l="0" r="0" t="49046"/>
          <a:stretch/>
        </p:blipFill>
        <p:spPr>
          <a:xfrm>
            <a:off x="0" y="1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9"/>
          <p:cNvSpPr txBox="1"/>
          <p:nvPr/>
        </p:nvSpPr>
        <p:spPr>
          <a:xfrm>
            <a:off x="125975" y="60975"/>
            <a:ext cx="3275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AUMENTAR A SATISFAÇÃO DOS CLIENTES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 txBox="1"/>
          <p:nvPr/>
        </p:nvSpPr>
        <p:spPr>
          <a:xfrm>
            <a:off x="724300" y="766275"/>
            <a:ext cx="3275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REDUZIR CUSTOS</a:t>
            </a:r>
            <a:endParaRPr sz="1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24" name="Google Shape;524;p50"/>
          <p:cNvPicPr preferRelativeResize="0"/>
          <p:nvPr/>
        </p:nvPicPr>
        <p:blipFill rotWithShape="1">
          <a:blip r:embed="rId3">
            <a:alphaModFix/>
          </a:blip>
          <a:srcRect b="0" l="1941" r="0" t="2657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0"/>
          <p:cNvSpPr txBox="1"/>
          <p:nvPr/>
        </p:nvSpPr>
        <p:spPr>
          <a:xfrm>
            <a:off x="125975" y="60975"/>
            <a:ext cx="3275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REDUZIR CUSTO</a:t>
            </a: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S</a:t>
            </a:r>
            <a:endParaRPr sz="1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51"/>
          <p:cNvPicPr preferRelativeResize="0"/>
          <p:nvPr/>
        </p:nvPicPr>
        <p:blipFill rotWithShape="1">
          <a:blip r:embed="rId3">
            <a:alphaModFix/>
          </a:blip>
          <a:srcRect b="0" l="0" r="0" t="15711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1"/>
          <p:cNvSpPr txBox="1"/>
          <p:nvPr/>
        </p:nvSpPr>
        <p:spPr>
          <a:xfrm>
            <a:off x="42000" y="4503300"/>
            <a:ext cx="3946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REDUZIR O FATOR ÔNIBUS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2"/>
          <p:cNvPicPr preferRelativeResize="0"/>
          <p:nvPr/>
        </p:nvPicPr>
        <p:blipFill rotWithShape="1">
          <a:blip r:embed="rId3">
            <a:alphaModFix/>
          </a:blip>
          <a:srcRect b="9248" l="0" r="0" t="637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2"/>
          <p:cNvSpPr txBox="1"/>
          <p:nvPr/>
        </p:nvSpPr>
        <p:spPr>
          <a:xfrm>
            <a:off x="42000" y="4503300"/>
            <a:ext cx="3946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MENTOREAR</a:t>
            </a: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 PESSOAS MENOS EXPERIENTES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3"/>
          <p:cNvPicPr preferRelativeResize="0"/>
          <p:nvPr/>
        </p:nvPicPr>
        <p:blipFill rotWithShape="1">
          <a:blip r:embed="rId3">
            <a:alphaModFix/>
          </a:blip>
          <a:srcRect b="5305" l="0" r="0" t="10341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3"/>
          <p:cNvSpPr txBox="1"/>
          <p:nvPr/>
        </p:nvSpPr>
        <p:spPr>
          <a:xfrm>
            <a:off x="0" y="3905250"/>
            <a:ext cx="36006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GARANTIR QUE O PROJETO SIGA AS DIRETRIZES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4"/>
          <p:cNvPicPr preferRelativeResize="0"/>
          <p:nvPr/>
        </p:nvPicPr>
        <p:blipFill rotWithShape="1">
          <a:blip r:embed="rId3">
            <a:alphaModFix/>
          </a:blip>
          <a:srcRect b="21118" l="0" r="7689" t="963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4"/>
          <p:cNvSpPr txBox="1"/>
          <p:nvPr/>
        </p:nvSpPr>
        <p:spPr>
          <a:xfrm>
            <a:off x="5044800" y="76200"/>
            <a:ext cx="39468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AUMENTAR A COLABORAÇÃO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5"/>
          <p:cNvSpPr txBox="1"/>
          <p:nvPr>
            <p:ph type="title"/>
          </p:nvPr>
        </p:nvSpPr>
        <p:spPr>
          <a:xfrm>
            <a:off x="630375" y="2752825"/>
            <a:ext cx="3207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DICAS PARA REVISÕES</a:t>
            </a:r>
            <a:endParaRPr/>
          </a:p>
        </p:txBody>
      </p:sp>
      <p:sp>
        <p:nvSpPr>
          <p:cNvPr id="555" name="Google Shape;555;p55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5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rgbClr val="C9A95E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55"/>
          <p:cNvGrpSpPr/>
          <p:nvPr/>
        </p:nvGrpSpPr>
        <p:grpSpPr>
          <a:xfrm>
            <a:off x="6509622" y="806441"/>
            <a:ext cx="1105207" cy="1184158"/>
            <a:chOff x="4149138" y="4121151"/>
            <a:chExt cx="344065" cy="368644"/>
          </a:xfrm>
        </p:grpSpPr>
        <p:sp>
          <p:nvSpPr>
            <p:cNvPr id="558" name="Google Shape;558;p55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5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5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5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5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5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5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5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0"/>
            <a:ext cx="9144000" cy="5137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>
            <p:ph idx="4294967295" type="title"/>
          </p:nvPr>
        </p:nvSpPr>
        <p:spPr>
          <a:xfrm>
            <a:off x="176075" y="172201"/>
            <a:ext cx="30426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NASA - Mariner 1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1962</a:t>
            </a:r>
            <a:endParaRPr b="1" sz="3200"/>
          </a:p>
        </p:txBody>
      </p:sp>
      <p:sp>
        <p:nvSpPr>
          <p:cNvPr id="138" name="Google Shape;138;p29"/>
          <p:cNvSpPr txBox="1"/>
          <p:nvPr/>
        </p:nvSpPr>
        <p:spPr>
          <a:xfrm>
            <a:off x="8337525" y="4669900"/>
            <a:ext cx="715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Fonte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6"/>
          <p:cNvPicPr preferRelativeResize="0"/>
          <p:nvPr/>
        </p:nvPicPr>
        <p:blipFill rotWithShape="1">
          <a:blip r:embed="rId3">
            <a:alphaModFix/>
          </a:blip>
          <a:srcRect b="7862" l="0" r="0" t="7870"/>
          <a:stretch/>
        </p:blipFill>
        <p:spPr>
          <a:xfrm>
            <a:off x="0" y="0"/>
            <a:ext cx="914399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6"/>
          <p:cNvSpPr txBox="1"/>
          <p:nvPr/>
        </p:nvSpPr>
        <p:spPr>
          <a:xfrm>
            <a:off x="5821925" y="13350"/>
            <a:ext cx="3275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REVISE TUDO!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 b="5612" l="0" r="0" t="11233"/>
          <a:stretch/>
        </p:blipFill>
        <p:spPr>
          <a:xfrm>
            <a:off x="0" y="0"/>
            <a:ext cx="92964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7"/>
          <p:cNvSpPr txBox="1"/>
          <p:nvPr/>
        </p:nvSpPr>
        <p:spPr>
          <a:xfrm>
            <a:off x="0" y="4438200"/>
            <a:ext cx="42387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FAÇA LISTAS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8"/>
          <p:cNvPicPr preferRelativeResize="0"/>
          <p:nvPr/>
        </p:nvPicPr>
        <p:blipFill rotWithShape="1">
          <a:blip r:embed="rId3">
            <a:alphaModFix/>
          </a:blip>
          <a:srcRect b="21738" l="0" r="0" t="41860"/>
          <a:stretch/>
        </p:blipFill>
        <p:spPr>
          <a:xfrm>
            <a:off x="0" y="0"/>
            <a:ext cx="94202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8"/>
          <p:cNvSpPr txBox="1"/>
          <p:nvPr/>
        </p:nvSpPr>
        <p:spPr>
          <a:xfrm>
            <a:off x="0" y="4438200"/>
            <a:ext cx="3810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AUTOMATIZE O QUE DER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9"/>
          <p:cNvPicPr preferRelativeResize="0"/>
          <p:nvPr/>
        </p:nvPicPr>
        <p:blipFill rotWithShape="1">
          <a:blip r:embed="rId3">
            <a:alphaModFix/>
          </a:blip>
          <a:srcRect b="16002" l="0" r="0" t="38997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9"/>
          <p:cNvSpPr txBox="1"/>
          <p:nvPr/>
        </p:nvSpPr>
        <p:spPr>
          <a:xfrm>
            <a:off x="6477000" y="66225"/>
            <a:ext cx="26100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PLANEJE E DIVIDA A CARGA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0"/>
          <p:cNvPicPr preferRelativeResize="0"/>
          <p:nvPr/>
        </p:nvPicPr>
        <p:blipFill rotWithShape="1">
          <a:blip r:embed="rId3">
            <a:alphaModFix/>
          </a:blip>
          <a:srcRect b="14217" l="0" r="0" t="140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0"/>
          <p:cNvSpPr txBox="1"/>
          <p:nvPr/>
        </p:nvSpPr>
        <p:spPr>
          <a:xfrm>
            <a:off x="0" y="4391025"/>
            <a:ext cx="505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TODO MUNDO ENTRA NO JOGO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1"/>
          <p:cNvPicPr preferRelativeResize="0"/>
          <p:nvPr/>
        </p:nvPicPr>
        <p:blipFill rotWithShape="1">
          <a:blip r:embed="rId3">
            <a:alphaModFix/>
          </a:blip>
          <a:srcRect b="10704" l="0" r="0" t="4405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1"/>
          <p:cNvSpPr txBox="1"/>
          <p:nvPr/>
        </p:nvSpPr>
        <p:spPr>
          <a:xfrm>
            <a:off x="5848500" y="3990600"/>
            <a:ext cx="32955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  <a:latin typeface="Economica"/>
                <a:ea typeface="Economica"/>
                <a:cs typeface="Economica"/>
                <a:sym typeface="Economica"/>
              </a:rPr>
              <a:t>REVISE ANTES DA INTEGRAÇÃO (MERGE)</a:t>
            </a:r>
            <a:endParaRPr>
              <a:solidFill>
                <a:schemeClr val="accent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2"/>
          <p:cNvPicPr preferRelativeResize="0"/>
          <p:nvPr/>
        </p:nvPicPr>
        <p:blipFill rotWithShape="1">
          <a:blip r:embed="rId3">
            <a:alphaModFix/>
          </a:blip>
          <a:srcRect b="10156" l="0" r="0" t="5909"/>
          <a:stretch/>
        </p:blipFill>
        <p:spPr>
          <a:xfrm>
            <a:off x="-23800" y="0"/>
            <a:ext cx="9191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2"/>
          <p:cNvSpPr txBox="1"/>
          <p:nvPr/>
        </p:nvSpPr>
        <p:spPr>
          <a:xfrm>
            <a:off x="0" y="0"/>
            <a:ext cx="505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DE OLHO NO TEMPO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3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3"/>
          <p:cNvSpPr txBox="1"/>
          <p:nvPr/>
        </p:nvSpPr>
        <p:spPr>
          <a:xfrm>
            <a:off x="6448425" y="0"/>
            <a:ext cx="26955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ABRACE AS IMPLICAÇÕES DO SUBCONSCIENTE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64"/>
          <p:cNvPicPr preferRelativeResize="0"/>
          <p:nvPr/>
        </p:nvPicPr>
        <p:blipFill rotWithShape="1">
          <a:blip r:embed="rId3">
            <a:alphaModFix/>
          </a:blip>
          <a:srcRect b="37091" l="0" r="0" t="25411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4"/>
          <p:cNvSpPr txBox="1"/>
          <p:nvPr/>
        </p:nvSpPr>
        <p:spPr>
          <a:xfrm>
            <a:off x="147250" y="147225"/>
            <a:ext cx="23622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NÃO LEVE PARA O PESSOAL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5"/>
          <p:cNvSpPr txBox="1"/>
          <p:nvPr>
            <p:ph type="title"/>
          </p:nvPr>
        </p:nvSpPr>
        <p:spPr>
          <a:xfrm>
            <a:off x="1974950" y="2148000"/>
            <a:ext cx="5194200" cy="8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Revisão de código</a:t>
            </a:r>
            <a:endParaRPr sz="7100"/>
          </a:p>
        </p:txBody>
      </p:sp>
      <p:sp>
        <p:nvSpPr>
          <p:cNvPr id="629" name="Google Shape;629;p65"/>
          <p:cNvSpPr txBox="1"/>
          <p:nvPr>
            <p:ph idx="2" type="title"/>
          </p:nvPr>
        </p:nvSpPr>
        <p:spPr>
          <a:xfrm>
            <a:off x="5901434" y="3235167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qualidade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5"/>
          <p:cNvSpPr txBox="1"/>
          <p:nvPr>
            <p:ph idx="3" type="title"/>
          </p:nvPr>
        </p:nvSpPr>
        <p:spPr>
          <a:xfrm>
            <a:off x="7299075" y="2207100"/>
            <a:ext cx="15480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satisfação de clientes</a:t>
            </a:r>
            <a:endParaRPr/>
          </a:p>
        </p:txBody>
      </p:sp>
      <p:sp>
        <p:nvSpPr>
          <p:cNvPr id="631" name="Google Shape;631;p65"/>
          <p:cNvSpPr txBox="1"/>
          <p:nvPr>
            <p:ph idx="2" type="title"/>
          </p:nvPr>
        </p:nvSpPr>
        <p:spPr>
          <a:xfrm>
            <a:off x="3850359" y="3624467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bugs</a:t>
            </a:r>
            <a:endParaRPr/>
          </a:p>
        </p:txBody>
      </p:sp>
      <p:sp>
        <p:nvSpPr>
          <p:cNvPr id="632" name="Google Shape;632;p65"/>
          <p:cNvSpPr txBox="1"/>
          <p:nvPr>
            <p:ph idx="2" type="title"/>
          </p:nvPr>
        </p:nvSpPr>
        <p:spPr>
          <a:xfrm>
            <a:off x="5116821" y="1150917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consistência</a:t>
            </a:r>
            <a:endParaRPr/>
          </a:p>
        </p:txBody>
      </p:sp>
      <p:sp>
        <p:nvSpPr>
          <p:cNvPr id="633" name="Google Shape;633;p65"/>
          <p:cNvSpPr txBox="1"/>
          <p:nvPr>
            <p:ph idx="2" type="title"/>
          </p:nvPr>
        </p:nvSpPr>
        <p:spPr>
          <a:xfrm>
            <a:off x="2583896" y="1150917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colaboração</a:t>
            </a:r>
            <a:endParaRPr/>
          </a:p>
        </p:txBody>
      </p:sp>
      <p:sp>
        <p:nvSpPr>
          <p:cNvPr id="634" name="Google Shape;634;p65"/>
          <p:cNvSpPr txBox="1"/>
          <p:nvPr>
            <p:ph idx="2" type="title"/>
          </p:nvPr>
        </p:nvSpPr>
        <p:spPr>
          <a:xfrm>
            <a:off x="1799284" y="3235167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custos</a:t>
            </a:r>
            <a:endParaRPr/>
          </a:p>
        </p:txBody>
      </p:sp>
      <p:sp>
        <p:nvSpPr>
          <p:cNvPr id="635" name="Google Shape;635;p65"/>
          <p:cNvSpPr txBox="1"/>
          <p:nvPr>
            <p:ph idx="3" type="title"/>
          </p:nvPr>
        </p:nvSpPr>
        <p:spPr>
          <a:xfrm>
            <a:off x="211675" y="2207100"/>
            <a:ext cx="16779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aprendizado para desenvolvedores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0"/>
            <a:ext cx="9144000" cy="5137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 txBox="1"/>
          <p:nvPr>
            <p:ph idx="4294967295" type="title"/>
          </p:nvPr>
        </p:nvSpPr>
        <p:spPr>
          <a:xfrm>
            <a:off x="176075" y="172201"/>
            <a:ext cx="30426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NASA - Mariner 1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1962</a:t>
            </a:r>
            <a:endParaRPr b="1" sz="3200"/>
          </a:p>
        </p:txBody>
      </p:sp>
      <p:sp>
        <p:nvSpPr>
          <p:cNvPr id="145" name="Google Shape;145;p30"/>
          <p:cNvSpPr txBox="1"/>
          <p:nvPr/>
        </p:nvSpPr>
        <p:spPr>
          <a:xfrm>
            <a:off x="8337525" y="4669900"/>
            <a:ext cx="715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Fonte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30"/>
          <p:cNvSpPr txBox="1"/>
          <p:nvPr>
            <p:ph idx="4294967295" type="title"/>
          </p:nvPr>
        </p:nvSpPr>
        <p:spPr>
          <a:xfrm>
            <a:off x="408125" y="1431750"/>
            <a:ext cx="25785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- $327.6 mi dólares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6"/>
          <p:cNvSpPr txBox="1"/>
          <p:nvPr>
            <p:ph type="title"/>
          </p:nvPr>
        </p:nvSpPr>
        <p:spPr>
          <a:xfrm>
            <a:off x="-91569" y="6183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OBRIGADA!</a:t>
            </a:r>
            <a:endParaRPr/>
          </a:p>
        </p:txBody>
      </p:sp>
      <p:sp>
        <p:nvSpPr>
          <p:cNvPr id="641" name="Google Shape;641;p66"/>
          <p:cNvSpPr txBox="1"/>
          <p:nvPr>
            <p:ph idx="1" type="subTitle"/>
          </p:nvPr>
        </p:nvSpPr>
        <p:spPr>
          <a:xfrm>
            <a:off x="5606700" y="3643075"/>
            <a:ext cx="27696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Thamara Andrade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thamara.dev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 b="0" l="0" r="0" t="764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>
            <p:ph idx="4294967295" type="title"/>
          </p:nvPr>
        </p:nvSpPr>
        <p:spPr>
          <a:xfrm>
            <a:off x="5090825" y="73075"/>
            <a:ext cx="39981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NASA - Mars Climate Orbiter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1999</a:t>
            </a:r>
            <a:endParaRPr b="1" sz="3200"/>
          </a:p>
        </p:txBody>
      </p:sp>
      <p:sp>
        <p:nvSpPr>
          <p:cNvPr id="153" name="Google Shape;153;p31"/>
          <p:cNvSpPr txBox="1"/>
          <p:nvPr/>
        </p:nvSpPr>
        <p:spPr>
          <a:xfrm>
            <a:off x="8337525" y="4669900"/>
            <a:ext cx="715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Fonte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/>
          </a:blip>
          <a:srcRect b="0" l="0" r="0" t="764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>
            <p:ph idx="4294967295" type="title"/>
          </p:nvPr>
        </p:nvSpPr>
        <p:spPr>
          <a:xfrm>
            <a:off x="5090825" y="73075"/>
            <a:ext cx="39981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NASA - Mars Climate Orbiter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1999</a:t>
            </a:r>
            <a:endParaRPr b="1" sz="3200"/>
          </a:p>
        </p:txBody>
      </p:sp>
      <p:sp>
        <p:nvSpPr>
          <p:cNvPr id="160" name="Google Shape;160;p32"/>
          <p:cNvSpPr txBox="1"/>
          <p:nvPr/>
        </p:nvSpPr>
        <p:spPr>
          <a:xfrm>
            <a:off x="8337525" y="4669900"/>
            <a:ext cx="715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Fonte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32"/>
          <p:cNvSpPr txBox="1"/>
          <p:nvPr>
            <p:ph idx="4294967295" type="title"/>
          </p:nvPr>
        </p:nvSpPr>
        <p:spPr>
          <a:xfrm>
            <a:off x="5347475" y="1284000"/>
            <a:ext cx="34848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rgbClr val="434343"/>
                </a:highlight>
              </a:rPr>
              <a:t> - $125 mi dólares</a:t>
            </a:r>
            <a:endParaRPr>
              <a:solidFill>
                <a:srgbClr val="FF0000"/>
              </a:solidFill>
              <a:highlight>
                <a:srgbClr val="434343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3"/>
          <p:cNvPicPr preferRelativeResize="0"/>
          <p:nvPr/>
        </p:nvPicPr>
        <p:blipFill rotWithShape="1">
          <a:blip r:embed="rId3">
            <a:alphaModFix/>
          </a:blip>
          <a:srcRect b="0" l="35577" r="15672" t="0"/>
          <a:stretch/>
        </p:blipFill>
        <p:spPr>
          <a:xfrm>
            <a:off x="0" y="3100"/>
            <a:ext cx="4457701" cy="51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 rotWithShape="1">
          <a:blip r:embed="rId4">
            <a:alphaModFix/>
          </a:blip>
          <a:srcRect b="0" l="20213" r="28536" t="7646"/>
          <a:stretch/>
        </p:blipFill>
        <p:spPr>
          <a:xfrm>
            <a:off x="4457700" y="0"/>
            <a:ext cx="4686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 rotWithShape="1">
          <a:blip r:embed="rId3">
            <a:alphaModFix/>
          </a:blip>
          <a:srcRect b="0" l="35577" r="15672" t="0"/>
          <a:stretch/>
        </p:blipFill>
        <p:spPr>
          <a:xfrm>
            <a:off x="0" y="3100"/>
            <a:ext cx="4457701" cy="51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4"/>
          <p:cNvPicPr preferRelativeResize="0"/>
          <p:nvPr/>
        </p:nvPicPr>
        <p:blipFill rotWithShape="1">
          <a:blip r:embed="rId4">
            <a:alphaModFix/>
          </a:blip>
          <a:srcRect b="0" l="20213" r="28536" t="7646"/>
          <a:stretch/>
        </p:blipFill>
        <p:spPr>
          <a:xfrm>
            <a:off x="4457700" y="0"/>
            <a:ext cx="4686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/>
          <p:nvPr/>
        </p:nvSpPr>
        <p:spPr>
          <a:xfrm>
            <a:off x="1713900" y="3909975"/>
            <a:ext cx="5716200" cy="193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TODOS OS ERROS FORAM CAUSADOS POR ERRO DE SOFTWARE</a:t>
            </a:r>
            <a:endParaRPr sz="1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2246850" y="374175"/>
            <a:ext cx="465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 DE UM ERRO</a:t>
            </a:r>
            <a:endParaRPr/>
          </a:p>
        </p:txBody>
      </p:sp>
      <p:sp>
        <p:nvSpPr>
          <p:cNvPr id="180" name="Google Shape;180;p35"/>
          <p:cNvSpPr/>
          <p:nvPr/>
        </p:nvSpPr>
        <p:spPr>
          <a:xfrm>
            <a:off x="1918240" y="2125042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27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8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7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5"/>
          <p:cNvSpPr/>
          <p:nvPr/>
        </p:nvSpPr>
        <p:spPr>
          <a:xfrm>
            <a:off x="3297890" y="2125042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10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10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5"/>
          <p:cNvSpPr/>
          <p:nvPr/>
        </p:nvSpPr>
        <p:spPr>
          <a:xfrm>
            <a:off x="4673563" y="2125042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26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6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5"/>
          <p:cNvSpPr/>
          <p:nvPr/>
        </p:nvSpPr>
        <p:spPr>
          <a:xfrm>
            <a:off x="6054532" y="2125042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27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7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5"/>
          <p:cNvSpPr/>
          <p:nvPr/>
        </p:nvSpPr>
        <p:spPr>
          <a:xfrm>
            <a:off x="3128502" y="2737285"/>
            <a:ext cx="1389894" cy="800192"/>
          </a:xfrm>
          <a:custGeom>
            <a:rect b="b" l="l" r="r" t="t"/>
            <a:pathLst>
              <a:path extrusionOk="0" h="41247" w="71644">
                <a:moveTo>
                  <a:pt x="71182" y="1"/>
                </a:moveTo>
                <a:lnTo>
                  <a:pt x="71096" y="20265"/>
                </a:lnTo>
                <a:lnTo>
                  <a:pt x="35848" y="40785"/>
                </a:lnTo>
                <a:lnTo>
                  <a:pt x="479" y="20538"/>
                </a:lnTo>
                <a:lnTo>
                  <a:pt x="394" y="18"/>
                </a:lnTo>
                <a:lnTo>
                  <a:pt x="1" y="18"/>
                </a:lnTo>
                <a:lnTo>
                  <a:pt x="69" y="20760"/>
                </a:lnTo>
                <a:lnTo>
                  <a:pt x="172" y="20829"/>
                </a:lnTo>
                <a:lnTo>
                  <a:pt x="35865" y="41247"/>
                </a:lnTo>
                <a:lnTo>
                  <a:pt x="35967" y="41195"/>
                </a:lnTo>
                <a:lnTo>
                  <a:pt x="71250" y="20641"/>
                </a:lnTo>
                <a:lnTo>
                  <a:pt x="71250" y="20760"/>
                </a:lnTo>
                <a:lnTo>
                  <a:pt x="71643" y="20453"/>
                </a:lnTo>
                <a:lnTo>
                  <a:pt x="715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5"/>
          <p:cNvSpPr/>
          <p:nvPr/>
        </p:nvSpPr>
        <p:spPr>
          <a:xfrm>
            <a:off x="5887802" y="2737285"/>
            <a:ext cx="1393521" cy="800192"/>
          </a:xfrm>
          <a:custGeom>
            <a:rect b="b" l="l" r="r" t="t"/>
            <a:pathLst>
              <a:path extrusionOk="0" h="41247" w="71831">
                <a:moveTo>
                  <a:pt x="71199" y="1"/>
                </a:moveTo>
                <a:lnTo>
                  <a:pt x="71284" y="20265"/>
                </a:lnTo>
                <a:lnTo>
                  <a:pt x="36035" y="40785"/>
                </a:lnTo>
                <a:lnTo>
                  <a:pt x="650" y="20538"/>
                </a:lnTo>
                <a:lnTo>
                  <a:pt x="564" y="18"/>
                </a:lnTo>
                <a:lnTo>
                  <a:pt x="0" y="18"/>
                </a:lnTo>
                <a:lnTo>
                  <a:pt x="257" y="20760"/>
                </a:lnTo>
                <a:lnTo>
                  <a:pt x="359" y="20829"/>
                </a:lnTo>
                <a:lnTo>
                  <a:pt x="36035" y="41247"/>
                </a:lnTo>
                <a:lnTo>
                  <a:pt x="36138" y="41195"/>
                </a:lnTo>
                <a:lnTo>
                  <a:pt x="71438" y="20641"/>
                </a:lnTo>
                <a:lnTo>
                  <a:pt x="71438" y="20760"/>
                </a:lnTo>
                <a:lnTo>
                  <a:pt x="71831" y="20453"/>
                </a:lnTo>
                <a:lnTo>
                  <a:pt x="717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5"/>
          <p:cNvSpPr/>
          <p:nvPr/>
        </p:nvSpPr>
        <p:spPr>
          <a:xfrm>
            <a:off x="1749531" y="1937439"/>
            <a:ext cx="1390204" cy="800172"/>
          </a:xfrm>
          <a:custGeom>
            <a:rect b="b" l="l" r="r" t="t"/>
            <a:pathLst>
              <a:path extrusionOk="0" h="41246" w="71660">
                <a:moveTo>
                  <a:pt x="35864" y="0"/>
                </a:moveTo>
                <a:lnTo>
                  <a:pt x="171" y="20435"/>
                </a:lnTo>
                <a:lnTo>
                  <a:pt x="68" y="20486"/>
                </a:lnTo>
                <a:lnTo>
                  <a:pt x="0" y="41246"/>
                </a:lnTo>
                <a:lnTo>
                  <a:pt x="393" y="41246"/>
                </a:lnTo>
                <a:lnTo>
                  <a:pt x="478" y="20725"/>
                </a:lnTo>
                <a:lnTo>
                  <a:pt x="35864" y="461"/>
                </a:lnTo>
                <a:lnTo>
                  <a:pt x="71096" y="20982"/>
                </a:lnTo>
                <a:lnTo>
                  <a:pt x="71027" y="41246"/>
                </a:lnTo>
                <a:lnTo>
                  <a:pt x="71455" y="41246"/>
                </a:lnTo>
                <a:lnTo>
                  <a:pt x="71660" y="20794"/>
                </a:lnTo>
                <a:lnTo>
                  <a:pt x="71267" y="20486"/>
                </a:lnTo>
                <a:lnTo>
                  <a:pt x="71267" y="20606"/>
                </a:lnTo>
                <a:lnTo>
                  <a:pt x="35967" y="51"/>
                </a:lnTo>
                <a:lnTo>
                  <a:pt x="358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"/>
          <p:cNvSpPr/>
          <p:nvPr/>
        </p:nvSpPr>
        <p:spPr>
          <a:xfrm>
            <a:off x="4509801" y="1937439"/>
            <a:ext cx="1390223" cy="800172"/>
          </a:xfrm>
          <a:custGeom>
            <a:rect b="b" l="l" r="r" t="t"/>
            <a:pathLst>
              <a:path extrusionOk="0" h="41246" w="71661">
                <a:moveTo>
                  <a:pt x="35865" y="0"/>
                </a:moveTo>
                <a:lnTo>
                  <a:pt x="172" y="20435"/>
                </a:lnTo>
                <a:lnTo>
                  <a:pt x="69" y="20486"/>
                </a:lnTo>
                <a:lnTo>
                  <a:pt x="1" y="41246"/>
                </a:lnTo>
                <a:lnTo>
                  <a:pt x="394" y="41246"/>
                </a:lnTo>
                <a:lnTo>
                  <a:pt x="479" y="20725"/>
                </a:lnTo>
                <a:lnTo>
                  <a:pt x="35865" y="461"/>
                </a:lnTo>
                <a:lnTo>
                  <a:pt x="71097" y="20982"/>
                </a:lnTo>
                <a:lnTo>
                  <a:pt x="71028" y="41246"/>
                </a:lnTo>
                <a:lnTo>
                  <a:pt x="71575" y="41246"/>
                </a:lnTo>
                <a:lnTo>
                  <a:pt x="71661" y="20794"/>
                </a:lnTo>
                <a:lnTo>
                  <a:pt x="71268" y="20486"/>
                </a:lnTo>
                <a:lnTo>
                  <a:pt x="71268" y="20606"/>
                </a:lnTo>
                <a:lnTo>
                  <a:pt x="35967" y="51"/>
                </a:lnTo>
                <a:lnTo>
                  <a:pt x="358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5"/>
          <p:cNvSpPr txBox="1"/>
          <p:nvPr/>
        </p:nvSpPr>
        <p:spPr>
          <a:xfrm>
            <a:off x="1577081" y="1480860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ESPECIFICAÇÃO</a:t>
            </a:r>
            <a:endParaRPr sz="2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4337644" y="1480860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TESTES</a:t>
            </a:r>
            <a:endParaRPr sz="2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2956706" y="3530641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IMPLEMENTAÇÃO</a:t>
            </a:r>
            <a:endParaRPr sz="2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1" name="Google Shape;191;p35"/>
          <p:cNvSpPr txBox="1"/>
          <p:nvPr/>
        </p:nvSpPr>
        <p:spPr>
          <a:xfrm>
            <a:off x="5602213" y="3530650"/>
            <a:ext cx="196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APÓS O LANÇAMENTO</a:t>
            </a:r>
            <a:endParaRPr sz="2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2061456" y="2451700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1X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3436269" y="2451700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5X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4" name="Google Shape;194;p35"/>
          <p:cNvSpPr txBox="1"/>
          <p:nvPr/>
        </p:nvSpPr>
        <p:spPr>
          <a:xfrm>
            <a:off x="4814594" y="2451700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10-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15X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6196544" y="2451700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30X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6" name="Google Shape;196;p35"/>
          <p:cNvSpPr/>
          <p:nvPr/>
        </p:nvSpPr>
        <p:spPr>
          <a:xfrm>
            <a:off x="3883225" y="103102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Google Shape;197;p35"/>
          <p:cNvSpPr txBox="1"/>
          <p:nvPr/>
        </p:nvSpPr>
        <p:spPr>
          <a:xfrm>
            <a:off x="8337525" y="4669900"/>
            <a:ext cx="715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Fonte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98" name="Google Shape;198;p35"/>
          <p:cNvCxnSpPr/>
          <p:nvPr/>
        </p:nvCxnSpPr>
        <p:spPr>
          <a:xfrm>
            <a:off x="1532100" y="4311725"/>
            <a:ext cx="6079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35"/>
          <p:cNvSpPr txBox="1"/>
          <p:nvPr/>
        </p:nvSpPr>
        <p:spPr>
          <a:xfrm>
            <a:off x="2384852" y="4311725"/>
            <a:ext cx="43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Economica"/>
                <a:ea typeface="Economica"/>
                <a:cs typeface="Economica"/>
                <a:sym typeface="Economica"/>
              </a:rPr>
              <a:t>Processo de desenvolvimento de software</a:t>
            </a:r>
            <a:endParaRPr sz="2000">
              <a:solidFill>
                <a:schemeClr val="accent4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CCCCCC"/>
      </a:lt2>
      <a:accent1>
        <a:srgbClr val="C9A95E"/>
      </a:accent1>
      <a:accent2>
        <a:srgbClr val="212121"/>
      </a:accent2>
      <a:accent3>
        <a:srgbClr val="DDB453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